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717" r:id="rId2"/>
  </p:sldMasterIdLst>
  <p:notesMasterIdLst>
    <p:notesMasterId r:id="rId62"/>
  </p:notesMasterIdLst>
  <p:handoutMasterIdLst>
    <p:handoutMasterId r:id="rId63"/>
  </p:handoutMasterIdLst>
  <p:sldIdLst>
    <p:sldId id="1160" r:id="rId3"/>
    <p:sldId id="762" r:id="rId4"/>
    <p:sldId id="1051" r:id="rId5"/>
    <p:sldId id="764" r:id="rId6"/>
    <p:sldId id="1011" r:id="rId7"/>
    <p:sldId id="1010" r:id="rId8"/>
    <p:sldId id="1038" r:id="rId9"/>
    <p:sldId id="1129" r:id="rId10"/>
    <p:sldId id="763" r:id="rId11"/>
    <p:sldId id="1165" r:id="rId12"/>
    <p:sldId id="1122" r:id="rId13"/>
    <p:sldId id="1123" r:id="rId14"/>
    <p:sldId id="1050" r:id="rId15"/>
    <p:sldId id="990" r:id="rId16"/>
    <p:sldId id="1161" r:id="rId17"/>
    <p:sldId id="1162" r:id="rId18"/>
    <p:sldId id="1163" r:id="rId19"/>
    <p:sldId id="1164" r:id="rId20"/>
    <p:sldId id="1062" r:id="rId21"/>
    <p:sldId id="1063" r:id="rId22"/>
    <p:sldId id="1064" r:id="rId23"/>
    <p:sldId id="1166" r:id="rId24"/>
    <p:sldId id="1111" r:id="rId25"/>
    <p:sldId id="983" r:id="rId26"/>
    <p:sldId id="1167" r:id="rId27"/>
    <p:sldId id="1032" r:id="rId28"/>
    <p:sldId id="864" r:id="rId29"/>
    <p:sldId id="1150" r:id="rId30"/>
    <p:sldId id="1151" r:id="rId31"/>
    <p:sldId id="1152" r:id="rId32"/>
    <p:sldId id="1153" r:id="rId33"/>
    <p:sldId id="1154" r:id="rId34"/>
    <p:sldId id="1155" r:id="rId35"/>
    <p:sldId id="1052" r:id="rId36"/>
    <p:sldId id="1130" r:id="rId37"/>
    <p:sldId id="1131" r:id="rId38"/>
    <p:sldId id="1132" r:id="rId39"/>
    <p:sldId id="1133" r:id="rId40"/>
    <p:sldId id="1128" r:id="rId41"/>
    <p:sldId id="1157" r:id="rId42"/>
    <p:sldId id="1168" r:id="rId43"/>
    <p:sldId id="1127" r:id="rId44"/>
    <p:sldId id="1134" r:id="rId45"/>
    <p:sldId id="1135" r:id="rId46"/>
    <p:sldId id="1136" r:id="rId47"/>
    <p:sldId id="1137" r:id="rId48"/>
    <p:sldId id="1138" r:id="rId49"/>
    <p:sldId id="1139" r:id="rId50"/>
    <p:sldId id="1140" r:id="rId51"/>
    <p:sldId id="1141" r:id="rId52"/>
    <p:sldId id="1142" r:id="rId53"/>
    <p:sldId id="1143" r:id="rId54"/>
    <p:sldId id="1144" r:id="rId55"/>
    <p:sldId id="1145" r:id="rId56"/>
    <p:sldId id="1146" r:id="rId57"/>
    <p:sldId id="1147" r:id="rId58"/>
    <p:sldId id="1148" r:id="rId59"/>
    <p:sldId id="1149" r:id="rId60"/>
    <p:sldId id="115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userDrawn="1">
          <p15:clr>
            <a:srgbClr val="A4A3A4"/>
          </p15:clr>
        </p15:guide>
        <p15:guide id="2"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hya Seshachalam" initials="NS"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47A"/>
    <a:srgbClr val="095879"/>
    <a:srgbClr val="7A94A0"/>
    <a:srgbClr val="886C66"/>
    <a:srgbClr val="44536A"/>
    <a:srgbClr val="400095"/>
    <a:srgbClr val="D6404A"/>
    <a:srgbClr val="1E9D9D"/>
    <a:srgbClr val="4BAEFF"/>
    <a:srgbClr val="43CE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4" autoAdjust="0"/>
    <p:restoredTop sz="94231" autoAdjust="0"/>
  </p:normalViewPr>
  <p:slideViewPr>
    <p:cSldViewPr snapToGrid="0">
      <p:cViewPr>
        <p:scale>
          <a:sx n="60" d="100"/>
          <a:sy n="60" d="100"/>
        </p:scale>
        <p:origin x="1308" y="168"/>
      </p:cViewPr>
      <p:guideLst>
        <p:guide orient="horz" pos="1593"/>
        <p:guide pos="801"/>
      </p:guideLst>
    </p:cSldViewPr>
  </p:slideViewPr>
  <p:notesTextViewPr>
    <p:cViewPr>
      <p:scale>
        <a:sx n="1" d="1"/>
        <a:sy n="1" d="1"/>
      </p:scale>
      <p:origin x="0" y="0"/>
    </p:cViewPr>
  </p:notesTextViewPr>
  <p:sorterViewPr>
    <p:cViewPr>
      <p:scale>
        <a:sx n="100" d="100"/>
        <a:sy n="100" d="100"/>
      </p:scale>
      <p:origin x="0" y="-4008"/>
    </p:cViewPr>
  </p:sorterViewPr>
  <p:notesViewPr>
    <p:cSldViewPr snapToGrid="0">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70C8D-E0E3-44A7-9A48-73CD485E6C20}"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ADD925B7-EE22-427D-AD81-815743FD790A}">
      <dgm:prSet phldrT="[Text]" custT="1"/>
      <dgm:spPr>
        <a:solidFill>
          <a:srgbClr val="00B050"/>
        </a:solidFill>
      </dgm:spPr>
      <dgm:t>
        <a:bodyPr/>
        <a:lstStyle/>
        <a:p>
          <a:r>
            <a:rPr lang="en-US" sz="1600" b="1" dirty="0">
              <a:solidFill>
                <a:schemeClr val="bg1"/>
              </a:solidFill>
              <a:latin typeface="+mj-lt"/>
            </a:rPr>
            <a:t>Data Governance (Process)</a:t>
          </a:r>
        </a:p>
      </dgm:t>
    </dgm:pt>
    <dgm:pt modelId="{C2AC3F9B-C179-4948-81FD-43004D14FE86}" type="parTrans" cxnId="{730685DB-814E-42F2-9B47-2F3719D288CF}">
      <dgm:prSet/>
      <dgm:spPr/>
      <dgm:t>
        <a:bodyPr/>
        <a:lstStyle/>
        <a:p>
          <a:endParaRPr lang="en-US">
            <a:latin typeface="+mj-lt"/>
          </a:endParaRPr>
        </a:p>
      </dgm:t>
    </dgm:pt>
    <dgm:pt modelId="{BFEB81FC-24F8-4E48-9C82-C0D75ABD2D47}" type="sibTrans" cxnId="{730685DB-814E-42F2-9B47-2F3719D288CF}">
      <dgm:prSet/>
      <dgm:spPr/>
      <dgm:t>
        <a:bodyPr/>
        <a:lstStyle/>
        <a:p>
          <a:endParaRPr lang="en-US">
            <a:latin typeface="+mj-lt"/>
          </a:endParaRPr>
        </a:p>
      </dgm:t>
    </dgm:pt>
    <dgm:pt modelId="{6C8755EA-D152-446C-ADFC-B3526A4940C7}">
      <dgm:prSet phldrT="[Text]" custT="1"/>
      <dgm:spPr>
        <a:solidFill>
          <a:srgbClr val="0070C0"/>
        </a:solidFill>
        <a:ln>
          <a:solidFill>
            <a:schemeClr val="bg1"/>
          </a:solidFill>
        </a:ln>
      </dgm:spPr>
      <dgm:t>
        <a:bodyPr/>
        <a:lstStyle/>
        <a:p>
          <a:r>
            <a:rPr lang="en-US" sz="1600" b="1" dirty="0">
              <a:solidFill>
                <a:schemeClr val="bg1"/>
              </a:solidFill>
              <a:latin typeface="+mj-lt"/>
            </a:rPr>
            <a:t>Business Intelligence (Insights)</a:t>
          </a:r>
        </a:p>
      </dgm:t>
    </dgm:pt>
    <dgm:pt modelId="{5116A631-735C-43F4-A553-98B2BCBA0E40}" type="parTrans" cxnId="{837A0A45-E930-4D75-B2E5-E0349D89DD25}">
      <dgm:prSet/>
      <dgm:spPr/>
      <dgm:t>
        <a:bodyPr/>
        <a:lstStyle/>
        <a:p>
          <a:endParaRPr lang="en-US">
            <a:latin typeface="+mj-lt"/>
          </a:endParaRPr>
        </a:p>
      </dgm:t>
    </dgm:pt>
    <dgm:pt modelId="{6DF1D0AB-77BC-4276-9C94-BA5F0AFFCDCD}" type="sibTrans" cxnId="{837A0A45-E930-4D75-B2E5-E0349D89DD25}">
      <dgm:prSet/>
      <dgm:spPr/>
      <dgm:t>
        <a:bodyPr/>
        <a:lstStyle/>
        <a:p>
          <a:endParaRPr lang="en-US">
            <a:latin typeface="+mj-lt"/>
          </a:endParaRPr>
        </a:p>
      </dgm:t>
    </dgm:pt>
    <dgm:pt modelId="{A1C76035-AAD4-4866-BD94-403927D6954C}">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Establish a data governance framework that provides overarching understanding of available data within Dropbox through lineage, DFD’s, metadata.</a:t>
          </a:r>
        </a:p>
      </dgm:t>
    </dgm:pt>
    <dgm:pt modelId="{362790CF-ED96-45EF-A514-3F0CC4B89CEB}" type="parTrans" cxnId="{F81DAB7E-A645-4802-9780-AA4E4B6592E3}">
      <dgm:prSet/>
      <dgm:spPr/>
      <dgm:t>
        <a:bodyPr/>
        <a:lstStyle/>
        <a:p>
          <a:endParaRPr lang="en-US">
            <a:latin typeface="+mj-lt"/>
          </a:endParaRPr>
        </a:p>
      </dgm:t>
    </dgm:pt>
    <dgm:pt modelId="{4BF7D9DE-DA10-4A4A-BB50-05A8BDE7B742}" type="sibTrans" cxnId="{F81DAB7E-A645-4802-9780-AA4E4B6592E3}">
      <dgm:prSet/>
      <dgm:spPr/>
      <dgm:t>
        <a:bodyPr/>
        <a:lstStyle/>
        <a:p>
          <a:endParaRPr lang="en-US">
            <a:latin typeface="+mj-lt"/>
          </a:endParaRPr>
        </a:p>
      </dgm:t>
    </dgm:pt>
    <dgm:pt modelId="{3A418AFA-58CB-4EDA-A791-34CB9B2414A8}">
      <dgm:prSet phldrT="[Text]" custT="1"/>
      <dgm:spPr/>
      <dgm:t>
        <a:bodyPr/>
        <a:lstStyle/>
        <a:p>
          <a:r>
            <a:rPr lang="en-US" sz="1600" b="1" dirty="0">
              <a:solidFill>
                <a:schemeClr val="bg1"/>
              </a:solidFill>
              <a:latin typeface="+mj-lt"/>
            </a:rPr>
            <a:t>Data Engineering (Systems)</a:t>
          </a:r>
        </a:p>
      </dgm:t>
    </dgm:pt>
    <dgm:pt modelId="{CA9CB85A-047D-4646-911C-8DD916F39E0E}" type="sibTrans" cxnId="{87154C07-4626-4322-BC0B-E370D564090D}">
      <dgm:prSet/>
      <dgm:spPr/>
      <dgm:t>
        <a:bodyPr/>
        <a:lstStyle/>
        <a:p>
          <a:endParaRPr lang="en-US">
            <a:latin typeface="+mj-lt"/>
          </a:endParaRPr>
        </a:p>
      </dgm:t>
    </dgm:pt>
    <dgm:pt modelId="{9C6EBF95-9002-4BB0-81CF-36D6F6449037}" type="parTrans" cxnId="{87154C07-4626-4322-BC0B-E370D564090D}">
      <dgm:prSet/>
      <dgm:spPr/>
      <dgm:t>
        <a:bodyPr/>
        <a:lstStyle/>
        <a:p>
          <a:endParaRPr lang="en-US">
            <a:latin typeface="+mj-lt"/>
          </a:endParaRPr>
        </a:p>
      </dgm:t>
    </dgm:pt>
    <dgm:pt modelId="{70423DE4-9932-43BD-840A-20489C37AE83}">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Build data pipelines that allow extraction of relevant data sets from sources into central store to enable key metrics reporting capabilities. (ETL)</a:t>
          </a:r>
          <a:br>
            <a:rPr lang="en-US" sz="1400" dirty="0">
              <a:latin typeface="+mj-lt"/>
            </a:rPr>
          </a:br>
          <a:r>
            <a:rPr lang="en-US" sz="1400" dirty="0">
              <a:latin typeface="+mj-lt"/>
            </a:rPr>
            <a:t>	</a:t>
          </a:r>
        </a:p>
      </dgm:t>
    </dgm:pt>
    <dgm:pt modelId="{08D4C8ED-BD89-4155-B378-774CFBA4E99B}" type="parTrans" cxnId="{1384DE98-681E-4F00-9F9E-ABB8E8DD5796}">
      <dgm:prSet/>
      <dgm:spPr/>
      <dgm:t>
        <a:bodyPr/>
        <a:lstStyle/>
        <a:p>
          <a:endParaRPr lang="en-US">
            <a:latin typeface="+mj-lt"/>
          </a:endParaRPr>
        </a:p>
      </dgm:t>
    </dgm:pt>
    <dgm:pt modelId="{9BC67EA5-466E-41A8-8FB2-7F65EED5B0E5}" type="sibTrans" cxnId="{1384DE98-681E-4F00-9F9E-ABB8E8DD5796}">
      <dgm:prSet/>
      <dgm:spPr/>
      <dgm:t>
        <a:bodyPr/>
        <a:lstStyle/>
        <a:p>
          <a:endParaRPr lang="en-US">
            <a:latin typeface="+mj-lt"/>
          </a:endParaRPr>
        </a:p>
      </dgm:t>
    </dgm:pt>
    <dgm:pt modelId="{B9E2A88C-0CB1-4B9C-B150-11FF574C0984}">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Design and develop centralized data store/mart with capabilities to stage processed data and/or enable analytical reporting.	</a:t>
          </a:r>
        </a:p>
      </dgm:t>
    </dgm:pt>
    <dgm:pt modelId="{6938B06B-CD04-46E1-B161-3D543CB48EBB}" type="parTrans" cxnId="{2DA379E8-6E7F-4F58-8F1C-0B84FE93EFBE}">
      <dgm:prSet/>
      <dgm:spPr/>
      <dgm:t>
        <a:bodyPr/>
        <a:lstStyle/>
        <a:p>
          <a:endParaRPr lang="en-US">
            <a:latin typeface="+mj-lt"/>
          </a:endParaRPr>
        </a:p>
      </dgm:t>
    </dgm:pt>
    <dgm:pt modelId="{4830BD3F-8A88-4AAC-BD8C-045B0D6691D5}" type="sibTrans" cxnId="{2DA379E8-6E7F-4F58-8F1C-0B84FE93EFBE}">
      <dgm:prSet/>
      <dgm:spPr/>
      <dgm:t>
        <a:bodyPr/>
        <a:lstStyle/>
        <a:p>
          <a:endParaRPr lang="en-US">
            <a:latin typeface="+mj-lt"/>
          </a:endParaRPr>
        </a:p>
      </dgm:t>
    </dgm:pt>
    <dgm:pt modelId="{DB2012E7-BD31-4370-9918-0D3D00CAE581}">
      <dgm:prSet phldrT="[Text]" custT="1"/>
      <dgm:spPr>
        <a:solidFill>
          <a:srgbClr val="CCECFF">
            <a:alpha val="89804"/>
          </a:srgbClr>
        </a:solidFill>
        <a:ln>
          <a:solidFill>
            <a:schemeClr val="bg1">
              <a:alpha val="90000"/>
            </a:schemeClr>
          </a:solidFill>
        </a:ln>
      </dgm:spPr>
      <dgm:t>
        <a:bodyPr/>
        <a:lstStyle/>
        <a:p>
          <a:r>
            <a:rPr lang="en-US" sz="1400" dirty="0">
              <a:latin typeface="+mj-lt"/>
            </a:rPr>
            <a:t>Develop standardized requirements gathering framework to identify key metrics  </a:t>
          </a:r>
        </a:p>
      </dgm:t>
    </dgm:pt>
    <dgm:pt modelId="{77933AE5-016B-4C31-A054-75856C5B4447}" type="parTrans" cxnId="{E627C2BC-5520-45BD-9E9E-DA2906986438}">
      <dgm:prSet/>
      <dgm:spPr/>
      <dgm:t>
        <a:bodyPr/>
        <a:lstStyle/>
        <a:p>
          <a:endParaRPr lang="en-US">
            <a:latin typeface="+mj-lt"/>
          </a:endParaRPr>
        </a:p>
      </dgm:t>
    </dgm:pt>
    <dgm:pt modelId="{FD5E8898-6DE3-4221-9F2F-2EEEA569B863}" type="sibTrans" cxnId="{E627C2BC-5520-45BD-9E9E-DA2906986438}">
      <dgm:prSet/>
      <dgm:spPr/>
      <dgm:t>
        <a:bodyPr/>
        <a:lstStyle/>
        <a:p>
          <a:endParaRPr lang="en-US">
            <a:latin typeface="+mj-lt"/>
          </a:endParaRPr>
        </a:p>
      </dgm:t>
    </dgm:pt>
    <dgm:pt modelId="{2ECCBAC9-D5DE-439A-AAA0-4D1D476F713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Build Data Quality Scoring models/cards enabling higher confidence and reliability on data sets.	</a:t>
          </a:r>
        </a:p>
      </dgm:t>
    </dgm:pt>
    <dgm:pt modelId="{C9F6D49E-2429-4ABB-8DA6-33E65557088D}" type="parTrans" cxnId="{98BD190D-6D3C-4CC9-A915-808DAEFC478B}">
      <dgm:prSet/>
      <dgm:spPr/>
      <dgm:t>
        <a:bodyPr/>
        <a:lstStyle/>
        <a:p>
          <a:endParaRPr lang="en-US">
            <a:latin typeface="+mj-lt"/>
          </a:endParaRPr>
        </a:p>
      </dgm:t>
    </dgm:pt>
    <dgm:pt modelId="{B68C5876-BEF7-44C6-96ED-590BFE058CF4}" type="sibTrans" cxnId="{98BD190D-6D3C-4CC9-A915-808DAEFC478B}">
      <dgm:prSet/>
      <dgm:spPr/>
      <dgm:t>
        <a:bodyPr/>
        <a:lstStyle/>
        <a:p>
          <a:endParaRPr lang="en-US">
            <a:latin typeface="+mj-lt"/>
          </a:endParaRPr>
        </a:p>
      </dgm:t>
    </dgm:pt>
    <dgm:pt modelId="{93F56FEF-3BFC-4B34-A11C-3276CA83808C}">
      <dgm:prSe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Establish Metrics Accuracy Certification process - enabling overall auditability.	</a:t>
          </a:r>
        </a:p>
      </dgm:t>
    </dgm:pt>
    <dgm:pt modelId="{930E9271-282A-4E67-A27C-4298CBC8F191}" type="parTrans" cxnId="{42D2B2B6-063D-4F93-B230-9B04D5BD4F14}">
      <dgm:prSet/>
      <dgm:spPr/>
      <dgm:t>
        <a:bodyPr/>
        <a:lstStyle/>
        <a:p>
          <a:endParaRPr lang="en-US">
            <a:latin typeface="+mj-lt"/>
          </a:endParaRPr>
        </a:p>
      </dgm:t>
    </dgm:pt>
    <dgm:pt modelId="{EBD8A2D2-4FC8-438D-9806-5FC04B210212}" type="sibTrans" cxnId="{42D2B2B6-063D-4F93-B230-9B04D5BD4F14}">
      <dgm:prSet/>
      <dgm:spPr/>
      <dgm:t>
        <a:bodyPr/>
        <a:lstStyle/>
        <a:p>
          <a:endParaRPr lang="en-US">
            <a:latin typeface="+mj-lt"/>
          </a:endParaRPr>
        </a:p>
      </dgm:t>
    </dgm:pt>
    <dgm:pt modelId="{7E6EDD8A-8350-4C2C-A8E5-BABAB4237602}">
      <dgm:prSe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Develop a data Issue tracker to enable feedback capabilities.	</a:t>
          </a:r>
        </a:p>
      </dgm:t>
    </dgm:pt>
    <dgm:pt modelId="{EADDE787-955D-46BF-AE7C-BF7065B65EF5}" type="parTrans" cxnId="{C6256E8D-7FC2-4D2B-AB97-B4E10D63D761}">
      <dgm:prSet/>
      <dgm:spPr/>
      <dgm:t>
        <a:bodyPr/>
        <a:lstStyle/>
        <a:p>
          <a:endParaRPr lang="en-US">
            <a:latin typeface="+mj-lt"/>
          </a:endParaRPr>
        </a:p>
      </dgm:t>
    </dgm:pt>
    <dgm:pt modelId="{E886E588-2A3B-4AA4-A409-E55DA88ED9B8}" type="sibTrans" cxnId="{C6256E8D-7FC2-4D2B-AB97-B4E10D63D761}">
      <dgm:prSet/>
      <dgm:spPr/>
      <dgm:t>
        <a:bodyPr/>
        <a:lstStyle/>
        <a:p>
          <a:endParaRPr lang="en-US">
            <a:latin typeface="+mj-lt"/>
          </a:endParaRPr>
        </a:p>
      </dgm:t>
    </dgm:pt>
    <dgm:pt modelId="{014A7A68-9504-46F3-B25E-BEC390BE93DB}">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Establish source and destination SLA</a:t>
          </a:r>
        </a:p>
      </dgm:t>
    </dgm:pt>
    <dgm:pt modelId="{286C356B-804D-4B6F-B1FC-B3239FD18B7B}" type="parTrans" cxnId="{7C57469F-FFFF-4D53-B7B5-2AFEE9D0EA8E}">
      <dgm:prSet/>
      <dgm:spPr/>
      <dgm:t>
        <a:bodyPr/>
        <a:lstStyle/>
        <a:p>
          <a:endParaRPr lang="en-US">
            <a:latin typeface="+mj-lt"/>
          </a:endParaRPr>
        </a:p>
      </dgm:t>
    </dgm:pt>
    <dgm:pt modelId="{FBBCF762-BE45-4CF4-A38D-907DC7B1562B}" type="sibTrans" cxnId="{7C57469F-FFFF-4D53-B7B5-2AFEE9D0EA8E}">
      <dgm:prSet/>
      <dgm:spPr/>
      <dgm:t>
        <a:bodyPr/>
        <a:lstStyle/>
        <a:p>
          <a:endParaRPr lang="en-US">
            <a:latin typeface="+mj-lt"/>
          </a:endParaRPr>
        </a:p>
      </dgm:t>
    </dgm:pt>
    <dgm:pt modelId="{40A148B3-6BAF-4B89-9342-56C10AE4DD44}">
      <dgm:prSet custT="1"/>
      <dgm:spPr/>
      <dgm:t>
        <a:bodyPr/>
        <a:lstStyle/>
        <a:p>
          <a:r>
            <a:rPr lang="en-US" sz="1400" dirty="0">
              <a:latin typeface="+mj-lt"/>
            </a:rPr>
            <a:t>Build “What and When” dashboards for identified metrics/KPI’s across key BU’s.	</a:t>
          </a:r>
        </a:p>
      </dgm:t>
    </dgm:pt>
    <dgm:pt modelId="{79713A93-B294-4D08-BE4A-1A05CBB292D7}" type="parTrans" cxnId="{49E2D9D9-0900-426D-B550-ED953D8C6FD2}">
      <dgm:prSet/>
      <dgm:spPr/>
      <dgm:t>
        <a:bodyPr/>
        <a:lstStyle/>
        <a:p>
          <a:endParaRPr lang="en-US">
            <a:latin typeface="+mj-lt"/>
          </a:endParaRPr>
        </a:p>
      </dgm:t>
    </dgm:pt>
    <dgm:pt modelId="{5B6734FC-4907-41A5-8F67-EB68343123DF}" type="sibTrans" cxnId="{49E2D9D9-0900-426D-B550-ED953D8C6FD2}">
      <dgm:prSet/>
      <dgm:spPr/>
      <dgm:t>
        <a:bodyPr/>
        <a:lstStyle/>
        <a:p>
          <a:endParaRPr lang="en-US">
            <a:latin typeface="+mj-lt"/>
          </a:endParaRPr>
        </a:p>
      </dgm:t>
    </dgm:pt>
    <dgm:pt modelId="{E39DA832-2145-4A29-A7DA-AD211B282F2D}">
      <dgm:prSet custT="1"/>
      <dgm:spPr/>
      <dgm:t>
        <a:bodyPr/>
        <a:lstStyle/>
        <a:p>
          <a:r>
            <a:rPr lang="en-US" sz="1400" dirty="0">
              <a:latin typeface="+mj-lt"/>
            </a:rPr>
            <a:t>Implement centralized portal that enables access to all dashboards built by BI team &amp; other business units </a:t>
          </a:r>
        </a:p>
      </dgm:t>
    </dgm:pt>
    <dgm:pt modelId="{0B071ADC-94DF-4737-BA1C-CFF31EC51FC2}" type="parTrans" cxnId="{1EF5C258-D5E1-473A-B544-02BB349035FA}">
      <dgm:prSet/>
      <dgm:spPr/>
      <dgm:t>
        <a:bodyPr/>
        <a:lstStyle/>
        <a:p>
          <a:endParaRPr lang="en-US">
            <a:latin typeface="+mj-lt"/>
          </a:endParaRPr>
        </a:p>
      </dgm:t>
    </dgm:pt>
    <dgm:pt modelId="{02401816-B58B-4DEF-B212-41202A2E3087}" type="sibTrans" cxnId="{1EF5C258-D5E1-473A-B544-02BB349035FA}">
      <dgm:prSet/>
      <dgm:spPr/>
      <dgm:t>
        <a:bodyPr/>
        <a:lstStyle/>
        <a:p>
          <a:endParaRPr lang="en-US">
            <a:latin typeface="+mj-lt"/>
          </a:endParaRPr>
        </a:p>
      </dgm:t>
    </dgm:pt>
    <dgm:pt modelId="{ECD6A6BF-63AC-42D9-A152-AA9EF9B1B4AB}">
      <dgm:prSet custT="1"/>
      <dgm:spPr/>
      <dgm:t>
        <a:bodyPr/>
        <a:lstStyle/>
        <a:p>
          <a:endParaRPr lang="en-US" sz="1400" dirty="0">
            <a:latin typeface="+mj-lt"/>
          </a:endParaRPr>
        </a:p>
      </dgm:t>
    </dgm:pt>
    <dgm:pt modelId="{0BE1B40A-323C-422B-A4E9-1FBEEB2CF98F}" type="parTrans" cxnId="{67ED0A8F-7C17-428B-A540-10174B7DA8D7}">
      <dgm:prSet/>
      <dgm:spPr/>
      <dgm:t>
        <a:bodyPr/>
        <a:lstStyle/>
        <a:p>
          <a:endParaRPr lang="en-US">
            <a:latin typeface="+mj-lt"/>
          </a:endParaRPr>
        </a:p>
      </dgm:t>
    </dgm:pt>
    <dgm:pt modelId="{7D4A235D-3BDF-4E4F-9B69-E2AE46D1D0BE}" type="sibTrans" cxnId="{67ED0A8F-7C17-428B-A540-10174B7DA8D7}">
      <dgm:prSet/>
      <dgm:spPr/>
      <dgm:t>
        <a:bodyPr/>
        <a:lstStyle/>
        <a:p>
          <a:endParaRPr lang="en-US">
            <a:latin typeface="+mj-lt"/>
          </a:endParaRPr>
        </a:p>
      </dgm:t>
    </dgm:pt>
    <dgm:pt modelId="{540D15C0-04FB-4CFD-A999-FC488F827FC6}">
      <dgm:prSet custT="1"/>
      <dgm:spPr/>
      <dgm:t>
        <a:bodyPr/>
        <a:lstStyle/>
        <a:p>
          <a:endParaRPr lang="en-US" sz="1400" dirty="0">
            <a:latin typeface="+mj-lt"/>
          </a:endParaRPr>
        </a:p>
      </dgm:t>
    </dgm:pt>
    <dgm:pt modelId="{7F1A4FFA-52CA-40BC-AFEB-E09524746781}" type="parTrans" cxnId="{908EFC05-C18A-442D-AE92-33DB8A802A73}">
      <dgm:prSet/>
      <dgm:spPr/>
      <dgm:t>
        <a:bodyPr/>
        <a:lstStyle/>
        <a:p>
          <a:endParaRPr lang="en-US">
            <a:latin typeface="+mj-lt"/>
          </a:endParaRPr>
        </a:p>
      </dgm:t>
    </dgm:pt>
    <dgm:pt modelId="{AECEC1F1-0C10-4E63-BB33-B06AE03BBF7F}" type="sibTrans" cxnId="{908EFC05-C18A-442D-AE92-33DB8A802A73}">
      <dgm:prSet/>
      <dgm:spPr/>
      <dgm:t>
        <a:bodyPr/>
        <a:lstStyle/>
        <a:p>
          <a:endParaRPr lang="en-US">
            <a:latin typeface="+mj-lt"/>
          </a:endParaRPr>
        </a:p>
      </dgm:t>
    </dgm:pt>
    <dgm:pt modelId="{0989D769-FE0F-4F83-BADD-EDCA6FC22A23}">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Establish operational cadence for data and systems availability/monitoring.</a:t>
          </a:r>
        </a:p>
      </dgm:t>
    </dgm:pt>
    <dgm:pt modelId="{B3BD6F58-82C4-47AE-AE73-E78AE7552862}" type="parTrans" cxnId="{932003E4-E6F2-4426-A04D-0D9775E8401B}">
      <dgm:prSet/>
      <dgm:spPr/>
      <dgm:t>
        <a:bodyPr/>
        <a:lstStyle/>
        <a:p>
          <a:endParaRPr lang="en-US">
            <a:latin typeface="+mj-lt"/>
          </a:endParaRPr>
        </a:p>
      </dgm:t>
    </dgm:pt>
    <dgm:pt modelId="{5E1E7F99-1373-4D72-AFAA-840BEE4DC32E}" type="sibTrans" cxnId="{932003E4-E6F2-4426-A04D-0D9775E8401B}">
      <dgm:prSet/>
      <dgm:spPr/>
      <dgm:t>
        <a:bodyPr/>
        <a:lstStyle/>
        <a:p>
          <a:endParaRPr lang="en-US">
            <a:latin typeface="+mj-lt"/>
          </a:endParaRPr>
        </a:p>
      </dgm:t>
    </dgm:pt>
    <dgm:pt modelId="{EC3CFE65-81A5-478A-B957-46B307129E0E}">
      <dgm:prSet phldrT="[Tex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41C608B3-B1C4-4558-BB24-B96723EEDFF0}" type="parTrans" cxnId="{00B92994-3E9F-4DC0-A6AA-9F01CA420D69}">
      <dgm:prSet/>
      <dgm:spPr/>
      <dgm:t>
        <a:bodyPr/>
        <a:lstStyle/>
        <a:p>
          <a:endParaRPr lang="en-US">
            <a:latin typeface="+mj-lt"/>
          </a:endParaRPr>
        </a:p>
      </dgm:t>
    </dgm:pt>
    <dgm:pt modelId="{C103E4EB-80F8-494B-868A-5272E7896A93}" type="sibTrans" cxnId="{00B92994-3E9F-4DC0-A6AA-9F01CA420D69}">
      <dgm:prSet/>
      <dgm:spPr/>
      <dgm:t>
        <a:bodyPr/>
        <a:lstStyle/>
        <a:p>
          <a:endParaRPr lang="en-US">
            <a:latin typeface="+mj-lt"/>
          </a:endParaRPr>
        </a:p>
      </dgm:t>
    </dgm:pt>
    <dgm:pt modelId="{FC6D9279-F54C-4B7C-8D0C-35C4B355B875}">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ACA67C1F-97FD-46C2-8A87-81F6603ED1F2}" type="parTrans" cxnId="{84B8074E-10C3-4E8E-9031-BBE3DA3F0C54}">
      <dgm:prSet/>
      <dgm:spPr/>
      <dgm:t>
        <a:bodyPr/>
        <a:lstStyle/>
        <a:p>
          <a:endParaRPr lang="en-US">
            <a:latin typeface="+mj-lt"/>
          </a:endParaRPr>
        </a:p>
      </dgm:t>
    </dgm:pt>
    <dgm:pt modelId="{FF9D716D-31CD-4673-A1D2-005F07639A29}" type="sibTrans" cxnId="{84B8074E-10C3-4E8E-9031-BBE3DA3F0C54}">
      <dgm:prSet/>
      <dgm:spPr/>
      <dgm:t>
        <a:bodyPr/>
        <a:lstStyle/>
        <a:p>
          <a:endParaRPr lang="en-US">
            <a:latin typeface="+mj-lt"/>
          </a:endParaRPr>
        </a:p>
      </dgm:t>
    </dgm:pt>
    <dgm:pt modelId="{2D78EC50-E87C-470A-BF3F-165FB65B28D5}">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18B32AB9-D7BE-4F8B-879B-8296EBD3D346}" type="parTrans" cxnId="{A7C14411-6F6C-4C35-8AE2-232299EB2267}">
      <dgm:prSet/>
      <dgm:spPr/>
      <dgm:t>
        <a:bodyPr/>
        <a:lstStyle/>
        <a:p>
          <a:endParaRPr lang="en-US">
            <a:latin typeface="+mj-lt"/>
          </a:endParaRPr>
        </a:p>
      </dgm:t>
    </dgm:pt>
    <dgm:pt modelId="{49E11A57-FDAA-40EF-BD0F-27494FA2CC34}" type="sibTrans" cxnId="{A7C14411-6F6C-4C35-8AE2-232299EB2267}">
      <dgm:prSet/>
      <dgm:spPr/>
      <dgm:t>
        <a:bodyPr/>
        <a:lstStyle/>
        <a:p>
          <a:endParaRPr lang="en-US">
            <a:latin typeface="+mj-lt"/>
          </a:endParaRPr>
        </a:p>
      </dgm:t>
    </dgm:pt>
    <dgm:pt modelId="{A60F4B86-A0A1-41AA-AFD4-7684BE0C0501}">
      <dgm:prSet custT="1">
        <dgm:style>
          <a:lnRef idx="1">
            <a:schemeClr val="accent6"/>
          </a:lnRef>
          <a:fillRef idx="2">
            <a:schemeClr val="accent6"/>
          </a:fillRef>
          <a:effectRef idx="1">
            <a:schemeClr val="accent6"/>
          </a:effectRef>
          <a:fontRef idx="minor">
            <a:schemeClr val="dk1"/>
          </a:fontRef>
        </dgm:style>
      </dgm:prSet>
      <dgm:spPr/>
      <dgm:t>
        <a:bodyPr/>
        <a:lstStyle/>
        <a:p>
          <a:endParaRPr lang="en-US" sz="1400" dirty="0">
            <a:latin typeface="+mj-lt"/>
          </a:endParaRPr>
        </a:p>
      </dgm:t>
    </dgm:pt>
    <dgm:pt modelId="{F4355291-43F3-4643-9841-297B961130D9}" type="parTrans" cxnId="{6DA9153E-FE8B-4519-95EA-FA8F0D00CE11}">
      <dgm:prSet/>
      <dgm:spPr/>
      <dgm:t>
        <a:bodyPr/>
        <a:lstStyle/>
        <a:p>
          <a:endParaRPr lang="en-US">
            <a:latin typeface="+mj-lt"/>
          </a:endParaRPr>
        </a:p>
      </dgm:t>
    </dgm:pt>
    <dgm:pt modelId="{BADCE308-947E-48D5-AD8C-B4F17D13ED08}" type="sibTrans" cxnId="{6DA9153E-FE8B-4519-95EA-FA8F0D00CE11}">
      <dgm:prSet/>
      <dgm:spPr/>
      <dgm:t>
        <a:bodyPr/>
        <a:lstStyle/>
        <a:p>
          <a:endParaRPr lang="en-US">
            <a:latin typeface="+mj-lt"/>
          </a:endParaRPr>
        </a:p>
      </dgm:t>
    </dgm:pt>
    <dgm:pt modelId="{90C7BF3E-711C-4B3A-90F0-A4E9D725FF92}">
      <dgm:prSet custT="1">
        <dgm:style>
          <a:lnRef idx="1">
            <a:schemeClr val="accent6"/>
          </a:lnRef>
          <a:fillRef idx="2">
            <a:schemeClr val="accent6"/>
          </a:fillRef>
          <a:effectRef idx="1">
            <a:schemeClr val="accent6"/>
          </a:effectRef>
          <a:fontRef idx="minor">
            <a:schemeClr val="dk1"/>
          </a:fontRef>
        </dgm:style>
      </dgm:prSet>
      <dgm:spPr/>
      <dgm:t>
        <a:bodyPr/>
        <a:lstStyle/>
        <a:p>
          <a:endParaRPr lang="en-US" sz="1400" dirty="0">
            <a:latin typeface="+mj-lt"/>
          </a:endParaRPr>
        </a:p>
      </dgm:t>
    </dgm:pt>
    <dgm:pt modelId="{81E7526C-2BBD-4D71-AEBF-84485431EF42}" type="parTrans" cxnId="{0AD8A7A8-59A2-4199-9864-C478111ED01B}">
      <dgm:prSet/>
      <dgm:spPr/>
      <dgm:t>
        <a:bodyPr/>
        <a:lstStyle/>
        <a:p>
          <a:endParaRPr lang="en-US">
            <a:latin typeface="+mj-lt"/>
          </a:endParaRPr>
        </a:p>
      </dgm:t>
    </dgm:pt>
    <dgm:pt modelId="{6AB0CEB4-0A4F-4FF0-90E2-FB07B7F14BC3}" type="sibTrans" cxnId="{0AD8A7A8-59A2-4199-9864-C478111ED01B}">
      <dgm:prSet/>
      <dgm:spPr/>
      <dgm:t>
        <a:bodyPr/>
        <a:lstStyle/>
        <a:p>
          <a:endParaRPr lang="en-US">
            <a:latin typeface="+mj-lt"/>
          </a:endParaRPr>
        </a:p>
      </dgm:t>
    </dgm:pt>
    <dgm:pt modelId="{94A5E786-22C6-43E2-A363-67123201910F}" type="pres">
      <dgm:prSet presAssocID="{E4570C8D-E0E3-44A7-9A48-73CD485E6C20}" presName="Name0" presStyleCnt="0">
        <dgm:presLayoutVars>
          <dgm:dir/>
          <dgm:animLvl val="lvl"/>
          <dgm:resizeHandles val="exact"/>
        </dgm:presLayoutVars>
      </dgm:prSet>
      <dgm:spPr/>
    </dgm:pt>
    <dgm:pt modelId="{BE332780-DB17-4783-B0BA-1494231C30E7}" type="pres">
      <dgm:prSet presAssocID="{ADD925B7-EE22-427D-AD81-815743FD790A}" presName="composite" presStyleCnt="0"/>
      <dgm:spPr/>
    </dgm:pt>
    <dgm:pt modelId="{7DFA53BF-F104-446D-928E-76F45E349638}" type="pres">
      <dgm:prSet presAssocID="{ADD925B7-EE22-427D-AD81-815743FD790A}" presName="parTx" presStyleLbl="alignNode1" presStyleIdx="0" presStyleCnt="3">
        <dgm:presLayoutVars>
          <dgm:chMax val="0"/>
          <dgm:chPref val="0"/>
          <dgm:bulletEnabled val="1"/>
        </dgm:presLayoutVars>
      </dgm:prSet>
      <dgm:spPr/>
    </dgm:pt>
    <dgm:pt modelId="{93798325-05B9-45A1-ABF4-612C491C0730}" type="pres">
      <dgm:prSet presAssocID="{ADD925B7-EE22-427D-AD81-815743FD790A}" presName="desTx" presStyleLbl="alignAccFollowNode1" presStyleIdx="0" presStyleCnt="3">
        <dgm:presLayoutVars>
          <dgm:bulletEnabled val="1"/>
        </dgm:presLayoutVars>
      </dgm:prSet>
      <dgm:spPr/>
    </dgm:pt>
    <dgm:pt modelId="{F96022E3-36E8-426F-9B35-D63DC88EAB7E}" type="pres">
      <dgm:prSet presAssocID="{BFEB81FC-24F8-4E48-9C82-C0D75ABD2D47}" presName="space" presStyleCnt="0"/>
      <dgm:spPr/>
    </dgm:pt>
    <dgm:pt modelId="{6157B2C4-7C3B-4C5A-8C49-B25C6A29AEE3}" type="pres">
      <dgm:prSet presAssocID="{3A418AFA-58CB-4EDA-A791-34CB9B2414A8}" presName="composite" presStyleCnt="0"/>
      <dgm:spPr/>
    </dgm:pt>
    <dgm:pt modelId="{1B5F1093-0635-4389-A62C-D2B01288DF78}" type="pres">
      <dgm:prSet presAssocID="{3A418AFA-58CB-4EDA-A791-34CB9B2414A8}" presName="parTx" presStyleLbl="alignNode1" presStyleIdx="1" presStyleCnt="3">
        <dgm:presLayoutVars>
          <dgm:chMax val="0"/>
          <dgm:chPref val="0"/>
          <dgm:bulletEnabled val="1"/>
        </dgm:presLayoutVars>
      </dgm:prSet>
      <dgm:spPr/>
    </dgm:pt>
    <dgm:pt modelId="{9DDD55EE-09C8-4C28-B8D7-D8563E86A454}" type="pres">
      <dgm:prSet presAssocID="{3A418AFA-58CB-4EDA-A791-34CB9B2414A8}" presName="desTx" presStyleLbl="alignAccFollowNode1" presStyleIdx="1" presStyleCnt="3">
        <dgm:presLayoutVars>
          <dgm:bulletEnabled val="1"/>
        </dgm:presLayoutVars>
      </dgm:prSet>
      <dgm:spPr/>
    </dgm:pt>
    <dgm:pt modelId="{DCF13829-415F-4917-887C-40CE1E2C0940}" type="pres">
      <dgm:prSet presAssocID="{CA9CB85A-047D-4646-911C-8DD916F39E0E}" presName="space" presStyleCnt="0"/>
      <dgm:spPr/>
    </dgm:pt>
    <dgm:pt modelId="{F6714C52-D41C-4D1C-A90C-95C7CFAEB642}" type="pres">
      <dgm:prSet presAssocID="{6C8755EA-D152-446C-ADFC-B3526A4940C7}" presName="composite" presStyleCnt="0"/>
      <dgm:spPr/>
    </dgm:pt>
    <dgm:pt modelId="{947E6188-A357-4736-905D-5896AB3F9F70}" type="pres">
      <dgm:prSet presAssocID="{6C8755EA-D152-446C-ADFC-B3526A4940C7}" presName="parTx" presStyleLbl="alignNode1" presStyleIdx="2" presStyleCnt="3">
        <dgm:presLayoutVars>
          <dgm:chMax val="0"/>
          <dgm:chPref val="0"/>
          <dgm:bulletEnabled val="1"/>
        </dgm:presLayoutVars>
      </dgm:prSet>
      <dgm:spPr/>
    </dgm:pt>
    <dgm:pt modelId="{17FF9B5D-337F-403C-BD7D-0B9DCAA4B27B}" type="pres">
      <dgm:prSet presAssocID="{6C8755EA-D152-446C-ADFC-B3526A4940C7}" presName="desTx" presStyleLbl="alignAccFollowNode1" presStyleIdx="2" presStyleCnt="3">
        <dgm:presLayoutVars>
          <dgm:bulletEnabled val="1"/>
        </dgm:presLayoutVars>
      </dgm:prSet>
      <dgm:spPr/>
    </dgm:pt>
  </dgm:ptLst>
  <dgm:cxnLst>
    <dgm:cxn modelId="{A4A35D02-C4F7-3B47-BC8B-04F1887A16D9}" type="presOf" srcId="{E39DA832-2145-4A29-A7DA-AD211B282F2D}" destId="{17FF9B5D-337F-403C-BD7D-0B9DCAA4B27B}" srcOrd="0" destOrd="4" presId="urn:microsoft.com/office/officeart/2005/8/layout/hList1"/>
    <dgm:cxn modelId="{908EFC05-C18A-442D-AE92-33DB8A802A73}" srcId="{6C8755EA-D152-446C-ADFC-B3526A4940C7}" destId="{540D15C0-04FB-4CFD-A999-FC488F827FC6}" srcOrd="3" destOrd="0" parTransId="{7F1A4FFA-52CA-40BC-AFEB-E09524746781}" sibTransId="{AECEC1F1-0C10-4E63-BB33-B06AE03BBF7F}"/>
    <dgm:cxn modelId="{87154C07-4626-4322-BC0B-E370D564090D}" srcId="{E4570C8D-E0E3-44A7-9A48-73CD485E6C20}" destId="{3A418AFA-58CB-4EDA-A791-34CB9B2414A8}" srcOrd="1" destOrd="0" parTransId="{9C6EBF95-9002-4BB0-81CF-36D6F6449037}" sibTransId="{CA9CB85A-047D-4646-911C-8DD916F39E0E}"/>
    <dgm:cxn modelId="{98BD190D-6D3C-4CC9-A915-808DAEFC478B}" srcId="{ADD925B7-EE22-427D-AD81-815743FD790A}" destId="{2ECCBAC9-D5DE-439A-AAA0-4D1D476F7132}" srcOrd="2" destOrd="0" parTransId="{C9F6D49E-2429-4ABB-8DA6-33E65557088D}" sibTransId="{B68C5876-BEF7-44C6-96ED-590BFE058CF4}"/>
    <dgm:cxn modelId="{4DD6BE0F-E483-F14C-B2B4-26CEB6396942}" type="presOf" srcId="{7E6EDD8A-8350-4C2C-A8E5-BABAB4237602}" destId="{93798325-05B9-45A1-ABF4-612C491C0730}" srcOrd="0" destOrd="6" presId="urn:microsoft.com/office/officeart/2005/8/layout/hList1"/>
    <dgm:cxn modelId="{A7C14411-6F6C-4C35-8AE2-232299EB2267}" srcId="{ADD925B7-EE22-427D-AD81-815743FD790A}" destId="{2D78EC50-E87C-470A-BF3F-165FB65B28D5}" srcOrd="5" destOrd="0" parTransId="{18B32AB9-D7BE-4F8B-879B-8296EBD3D346}" sibTransId="{49E11A57-FDAA-40EF-BD0F-27494FA2CC34}"/>
    <dgm:cxn modelId="{BEA4D113-6546-AC48-8E56-F6988F279D8F}" type="presOf" srcId="{540D15C0-04FB-4CFD-A999-FC488F827FC6}" destId="{17FF9B5D-337F-403C-BD7D-0B9DCAA4B27B}" srcOrd="0" destOrd="3" presId="urn:microsoft.com/office/officeart/2005/8/layout/hList1"/>
    <dgm:cxn modelId="{3ABD7115-84CD-E744-8633-716F8B1A1A26}" type="presOf" srcId="{90C7BF3E-711C-4B3A-90F0-A4E9D725FF92}" destId="{9DDD55EE-09C8-4C28-B8D7-D8563E86A454}" srcOrd="0" destOrd="4" presId="urn:microsoft.com/office/officeart/2005/8/layout/hList1"/>
    <dgm:cxn modelId="{637B3019-9F37-9248-98EB-AB20D3389770}" type="presOf" srcId="{70423DE4-9932-43BD-840A-20489C37AE83}" destId="{9DDD55EE-09C8-4C28-B8D7-D8563E86A454}" srcOrd="0" destOrd="0" presId="urn:microsoft.com/office/officeart/2005/8/layout/hList1"/>
    <dgm:cxn modelId="{8F08EC1A-60F8-DE48-9250-4F0760863289}" type="presOf" srcId="{40A148B3-6BAF-4B89-9342-56C10AE4DD44}" destId="{17FF9B5D-337F-403C-BD7D-0B9DCAA4B27B}" srcOrd="0" destOrd="2" presId="urn:microsoft.com/office/officeart/2005/8/layout/hList1"/>
    <dgm:cxn modelId="{D2CFDB1D-0959-C24E-A1C7-FDD28F13DD03}" type="presOf" srcId="{ECD6A6BF-63AC-42D9-A152-AA9EF9B1B4AB}" destId="{17FF9B5D-337F-403C-BD7D-0B9DCAA4B27B}" srcOrd="0" destOrd="1" presId="urn:microsoft.com/office/officeart/2005/8/layout/hList1"/>
    <dgm:cxn modelId="{6DA9153E-FE8B-4519-95EA-FA8F0D00CE11}" srcId="{3A418AFA-58CB-4EDA-A791-34CB9B2414A8}" destId="{A60F4B86-A0A1-41AA-AFD4-7684BE0C0501}" srcOrd="2" destOrd="0" parTransId="{F4355291-43F3-4643-9841-297B961130D9}" sibTransId="{BADCE308-947E-48D5-AD8C-B4F17D13ED08}"/>
    <dgm:cxn modelId="{D530E33E-A6D4-ED48-9398-35A785395830}" type="presOf" srcId="{FC6D9279-F54C-4B7C-8D0C-35C4B355B875}" destId="{93798325-05B9-45A1-ABF4-612C491C0730}" srcOrd="0" destOrd="3" presId="urn:microsoft.com/office/officeart/2005/8/layout/hList1"/>
    <dgm:cxn modelId="{A2D8105D-5526-BD48-A830-8145C3D77511}" type="presOf" srcId="{2D78EC50-E87C-470A-BF3F-165FB65B28D5}" destId="{93798325-05B9-45A1-ABF4-612C491C0730}" srcOrd="0" destOrd="5" presId="urn:microsoft.com/office/officeart/2005/8/layout/hList1"/>
    <dgm:cxn modelId="{9C04AA5F-AF31-2944-9EB1-9248EE3AD61F}" type="presOf" srcId="{ADD925B7-EE22-427D-AD81-815743FD790A}" destId="{7DFA53BF-F104-446D-928E-76F45E349638}" srcOrd="0" destOrd="0" presId="urn:microsoft.com/office/officeart/2005/8/layout/hList1"/>
    <dgm:cxn modelId="{F2FD5D43-0BAF-CF42-A7C5-EAE51751CB1F}" type="presOf" srcId="{93F56FEF-3BFC-4B34-A11C-3276CA83808C}" destId="{93798325-05B9-45A1-ABF4-612C491C0730}" srcOrd="0" destOrd="4" presId="urn:microsoft.com/office/officeart/2005/8/layout/hList1"/>
    <dgm:cxn modelId="{837A0A45-E930-4D75-B2E5-E0349D89DD25}" srcId="{E4570C8D-E0E3-44A7-9A48-73CD485E6C20}" destId="{6C8755EA-D152-446C-ADFC-B3526A4940C7}" srcOrd="2" destOrd="0" parTransId="{5116A631-735C-43F4-A553-98B2BCBA0E40}" sibTransId="{6DF1D0AB-77BC-4276-9C94-BA5F0AFFCDCD}"/>
    <dgm:cxn modelId="{F29FF649-955F-F64E-B94A-E21F486A1DC8}" type="presOf" srcId="{6C8755EA-D152-446C-ADFC-B3526A4940C7}" destId="{947E6188-A357-4736-905D-5896AB3F9F70}" srcOrd="0" destOrd="0" presId="urn:microsoft.com/office/officeart/2005/8/layout/hList1"/>
    <dgm:cxn modelId="{84B8074E-10C3-4E8E-9031-BBE3DA3F0C54}" srcId="{ADD925B7-EE22-427D-AD81-815743FD790A}" destId="{FC6D9279-F54C-4B7C-8D0C-35C4B355B875}" srcOrd="3" destOrd="0" parTransId="{ACA67C1F-97FD-46C2-8A87-81F6603ED1F2}" sibTransId="{FF9D716D-31CD-4673-A1D2-005F07639A29}"/>
    <dgm:cxn modelId="{3BA33652-B0A8-0E47-A1C9-165A3E7193A7}" type="presOf" srcId="{A1C76035-AAD4-4866-BD94-403927D6954C}" destId="{93798325-05B9-45A1-ABF4-612C491C0730}" srcOrd="0" destOrd="0" presId="urn:microsoft.com/office/officeart/2005/8/layout/hList1"/>
    <dgm:cxn modelId="{1EF5C258-D5E1-473A-B544-02BB349035FA}" srcId="{6C8755EA-D152-446C-ADFC-B3526A4940C7}" destId="{E39DA832-2145-4A29-A7DA-AD211B282F2D}" srcOrd="4" destOrd="0" parTransId="{0B071ADC-94DF-4737-BA1C-CFF31EC51FC2}" sibTransId="{02401816-B58B-4DEF-B212-41202A2E3087}"/>
    <dgm:cxn modelId="{38A7415A-60F7-214D-8810-59E19F5B920F}" type="presOf" srcId="{EC3CFE65-81A5-478A-B957-46B307129E0E}" destId="{93798325-05B9-45A1-ABF4-612C491C0730}" srcOrd="0" destOrd="1" presId="urn:microsoft.com/office/officeart/2005/8/layout/hList1"/>
    <dgm:cxn modelId="{F81DAB7E-A645-4802-9780-AA4E4B6592E3}" srcId="{ADD925B7-EE22-427D-AD81-815743FD790A}" destId="{A1C76035-AAD4-4866-BD94-403927D6954C}" srcOrd="0" destOrd="0" parTransId="{362790CF-ED96-45EF-A514-3F0CC4B89CEB}" sibTransId="{4BF7D9DE-DA10-4A4A-BB50-05A8BDE7B742}"/>
    <dgm:cxn modelId="{643AF18B-3CEE-0C48-88D9-18E1619BCE41}" type="presOf" srcId="{A60F4B86-A0A1-41AA-AFD4-7684BE0C0501}" destId="{9DDD55EE-09C8-4C28-B8D7-D8563E86A454}" srcOrd="0" destOrd="2" presId="urn:microsoft.com/office/officeart/2005/8/layout/hList1"/>
    <dgm:cxn modelId="{C6256E8D-7FC2-4D2B-AB97-B4E10D63D761}" srcId="{ADD925B7-EE22-427D-AD81-815743FD790A}" destId="{7E6EDD8A-8350-4C2C-A8E5-BABAB4237602}" srcOrd="6" destOrd="0" parTransId="{EADDE787-955D-46BF-AE7C-BF7065B65EF5}" sibTransId="{E886E588-2A3B-4AA4-A409-E55DA88ED9B8}"/>
    <dgm:cxn modelId="{67ED0A8F-7C17-428B-A540-10174B7DA8D7}" srcId="{6C8755EA-D152-446C-ADFC-B3526A4940C7}" destId="{ECD6A6BF-63AC-42D9-A152-AA9EF9B1B4AB}" srcOrd="1" destOrd="0" parTransId="{0BE1B40A-323C-422B-A4E9-1FBEEB2CF98F}" sibTransId="{7D4A235D-3BDF-4E4F-9B69-E2AE46D1D0BE}"/>
    <dgm:cxn modelId="{00B92994-3E9F-4DC0-A6AA-9F01CA420D69}" srcId="{ADD925B7-EE22-427D-AD81-815743FD790A}" destId="{EC3CFE65-81A5-478A-B957-46B307129E0E}" srcOrd="1" destOrd="0" parTransId="{41C608B3-B1C4-4558-BB24-B96723EEDFF0}" sibTransId="{C103E4EB-80F8-494B-868A-5272E7896A93}"/>
    <dgm:cxn modelId="{1384DE98-681E-4F00-9F9E-ABB8E8DD5796}" srcId="{3A418AFA-58CB-4EDA-A791-34CB9B2414A8}" destId="{70423DE4-9932-43BD-840A-20489C37AE83}" srcOrd="0" destOrd="0" parTransId="{08D4C8ED-BD89-4155-B378-774CFBA4E99B}" sibTransId="{9BC67EA5-466E-41A8-8FB2-7F65EED5B0E5}"/>
    <dgm:cxn modelId="{35837D9D-BB09-FE4D-88CF-640FD717D74D}" type="presOf" srcId="{014A7A68-9504-46F3-B25E-BEC390BE93DB}" destId="{9DDD55EE-09C8-4C28-B8D7-D8563E86A454}" srcOrd="0" destOrd="3" presId="urn:microsoft.com/office/officeart/2005/8/layout/hList1"/>
    <dgm:cxn modelId="{7C57469F-FFFF-4D53-B7B5-2AFEE9D0EA8E}" srcId="{3A418AFA-58CB-4EDA-A791-34CB9B2414A8}" destId="{014A7A68-9504-46F3-B25E-BEC390BE93DB}" srcOrd="3" destOrd="0" parTransId="{286C356B-804D-4B6F-B1FC-B3239FD18B7B}" sibTransId="{FBBCF762-BE45-4CF4-A38D-907DC7B1562B}"/>
    <dgm:cxn modelId="{0AD8A7A8-59A2-4199-9864-C478111ED01B}" srcId="{3A418AFA-58CB-4EDA-A791-34CB9B2414A8}" destId="{90C7BF3E-711C-4B3A-90F0-A4E9D725FF92}" srcOrd="4" destOrd="0" parTransId="{81E7526C-2BBD-4D71-AEBF-84485431EF42}" sibTransId="{6AB0CEB4-0A4F-4FF0-90E2-FB07B7F14BC3}"/>
    <dgm:cxn modelId="{64AF4AAE-7F17-E645-AD9C-DDC19C5E7CFB}" type="presOf" srcId="{E4570C8D-E0E3-44A7-9A48-73CD485E6C20}" destId="{94A5E786-22C6-43E2-A363-67123201910F}" srcOrd="0" destOrd="0" presId="urn:microsoft.com/office/officeart/2005/8/layout/hList1"/>
    <dgm:cxn modelId="{42D2B2B6-063D-4F93-B230-9B04D5BD4F14}" srcId="{ADD925B7-EE22-427D-AD81-815743FD790A}" destId="{93F56FEF-3BFC-4B34-A11C-3276CA83808C}" srcOrd="4" destOrd="0" parTransId="{930E9271-282A-4E67-A27C-4298CBC8F191}" sibTransId="{EBD8A2D2-4FC8-438D-9806-5FC04B210212}"/>
    <dgm:cxn modelId="{28A4D2B9-3AF9-004D-9334-FE51BD88CCCD}" type="presOf" srcId="{2ECCBAC9-D5DE-439A-AAA0-4D1D476F7132}" destId="{93798325-05B9-45A1-ABF4-612C491C0730}" srcOrd="0" destOrd="2" presId="urn:microsoft.com/office/officeart/2005/8/layout/hList1"/>
    <dgm:cxn modelId="{E627C2BC-5520-45BD-9E9E-DA2906986438}" srcId="{6C8755EA-D152-446C-ADFC-B3526A4940C7}" destId="{DB2012E7-BD31-4370-9918-0D3D00CAE581}" srcOrd="0" destOrd="0" parTransId="{77933AE5-016B-4C31-A054-75856C5B4447}" sibTransId="{FD5E8898-6DE3-4221-9F2F-2EEEA569B863}"/>
    <dgm:cxn modelId="{F4EFA5C5-CD38-084F-BF40-C55EF0AC9FB5}" type="presOf" srcId="{B9E2A88C-0CB1-4B9C-B150-11FF574C0984}" destId="{9DDD55EE-09C8-4C28-B8D7-D8563E86A454}" srcOrd="0" destOrd="1" presId="urn:microsoft.com/office/officeart/2005/8/layout/hList1"/>
    <dgm:cxn modelId="{A34870C7-6364-784E-8FD3-244F6743EE5A}" type="presOf" srcId="{3A418AFA-58CB-4EDA-A791-34CB9B2414A8}" destId="{1B5F1093-0635-4389-A62C-D2B01288DF78}" srcOrd="0" destOrd="0" presId="urn:microsoft.com/office/officeart/2005/8/layout/hList1"/>
    <dgm:cxn modelId="{49E2D9D9-0900-426D-B550-ED953D8C6FD2}" srcId="{6C8755EA-D152-446C-ADFC-B3526A4940C7}" destId="{40A148B3-6BAF-4B89-9342-56C10AE4DD44}" srcOrd="2" destOrd="0" parTransId="{79713A93-B294-4D08-BE4A-1A05CBB292D7}" sibTransId="{5B6734FC-4907-41A5-8F67-EB68343123DF}"/>
    <dgm:cxn modelId="{730685DB-814E-42F2-9B47-2F3719D288CF}" srcId="{E4570C8D-E0E3-44A7-9A48-73CD485E6C20}" destId="{ADD925B7-EE22-427D-AD81-815743FD790A}" srcOrd="0" destOrd="0" parTransId="{C2AC3F9B-C179-4948-81FD-43004D14FE86}" sibTransId="{BFEB81FC-24F8-4E48-9C82-C0D75ABD2D47}"/>
    <dgm:cxn modelId="{828702DF-FA9C-FE4F-BF81-A0A14F3B20DF}" type="presOf" srcId="{0989D769-FE0F-4F83-BADD-EDCA6FC22A23}" destId="{9DDD55EE-09C8-4C28-B8D7-D8563E86A454}" srcOrd="0" destOrd="5" presId="urn:microsoft.com/office/officeart/2005/8/layout/hList1"/>
    <dgm:cxn modelId="{932003E4-E6F2-4426-A04D-0D9775E8401B}" srcId="{3A418AFA-58CB-4EDA-A791-34CB9B2414A8}" destId="{0989D769-FE0F-4F83-BADD-EDCA6FC22A23}" srcOrd="5" destOrd="0" parTransId="{B3BD6F58-82C4-47AE-AE73-E78AE7552862}" sibTransId="{5E1E7F99-1373-4D72-AFAA-840BEE4DC32E}"/>
    <dgm:cxn modelId="{2DA379E8-6E7F-4F58-8F1C-0B84FE93EFBE}" srcId="{3A418AFA-58CB-4EDA-A791-34CB9B2414A8}" destId="{B9E2A88C-0CB1-4B9C-B150-11FF574C0984}" srcOrd="1" destOrd="0" parTransId="{6938B06B-CD04-46E1-B161-3D543CB48EBB}" sibTransId="{4830BD3F-8A88-4AAC-BD8C-045B0D6691D5}"/>
    <dgm:cxn modelId="{A0B682F3-FD83-4249-8ED2-6B6BB28DD81F}" type="presOf" srcId="{DB2012E7-BD31-4370-9918-0D3D00CAE581}" destId="{17FF9B5D-337F-403C-BD7D-0B9DCAA4B27B}" srcOrd="0" destOrd="0" presId="urn:microsoft.com/office/officeart/2005/8/layout/hList1"/>
    <dgm:cxn modelId="{8091AA4E-1AF0-E448-930B-284E9820BECB}" type="presParOf" srcId="{94A5E786-22C6-43E2-A363-67123201910F}" destId="{BE332780-DB17-4783-B0BA-1494231C30E7}" srcOrd="0" destOrd="0" presId="urn:microsoft.com/office/officeart/2005/8/layout/hList1"/>
    <dgm:cxn modelId="{11BF86A6-C15F-5D49-BE9F-EB4E4621193F}" type="presParOf" srcId="{BE332780-DB17-4783-B0BA-1494231C30E7}" destId="{7DFA53BF-F104-446D-928E-76F45E349638}" srcOrd="0" destOrd="0" presId="urn:microsoft.com/office/officeart/2005/8/layout/hList1"/>
    <dgm:cxn modelId="{F68F7DCC-6F0E-C742-AD6F-B9CAA6B98A23}" type="presParOf" srcId="{BE332780-DB17-4783-B0BA-1494231C30E7}" destId="{93798325-05B9-45A1-ABF4-612C491C0730}" srcOrd="1" destOrd="0" presId="urn:microsoft.com/office/officeart/2005/8/layout/hList1"/>
    <dgm:cxn modelId="{25C550CE-5D28-9245-BA37-BBB3665F9A96}" type="presParOf" srcId="{94A5E786-22C6-43E2-A363-67123201910F}" destId="{F96022E3-36E8-426F-9B35-D63DC88EAB7E}" srcOrd="1" destOrd="0" presId="urn:microsoft.com/office/officeart/2005/8/layout/hList1"/>
    <dgm:cxn modelId="{74A31E58-267F-E74A-84CA-A2EAFBAB7CD4}" type="presParOf" srcId="{94A5E786-22C6-43E2-A363-67123201910F}" destId="{6157B2C4-7C3B-4C5A-8C49-B25C6A29AEE3}" srcOrd="2" destOrd="0" presId="urn:microsoft.com/office/officeart/2005/8/layout/hList1"/>
    <dgm:cxn modelId="{3856C51E-6977-F245-B30A-EAC55DF4DABE}" type="presParOf" srcId="{6157B2C4-7C3B-4C5A-8C49-B25C6A29AEE3}" destId="{1B5F1093-0635-4389-A62C-D2B01288DF78}" srcOrd="0" destOrd="0" presId="urn:microsoft.com/office/officeart/2005/8/layout/hList1"/>
    <dgm:cxn modelId="{AE8D77D0-BA09-E64A-BEAB-EDE423F53E50}" type="presParOf" srcId="{6157B2C4-7C3B-4C5A-8C49-B25C6A29AEE3}" destId="{9DDD55EE-09C8-4C28-B8D7-D8563E86A454}" srcOrd="1" destOrd="0" presId="urn:microsoft.com/office/officeart/2005/8/layout/hList1"/>
    <dgm:cxn modelId="{7E832B95-FCD6-8944-8591-7AA6008C94F9}" type="presParOf" srcId="{94A5E786-22C6-43E2-A363-67123201910F}" destId="{DCF13829-415F-4917-887C-40CE1E2C0940}" srcOrd="3" destOrd="0" presId="urn:microsoft.com/office/officeart/2005/8/layout/hList1"/>
    <dgm:cxn modelId="{CA17209F-60B8-E048-82E4-7C435F06273A}" type="presParOf" srcId="{94A5E786-22C6-43E2-A363-67123201910F}" destId="{F6714C52-D41C-4D1C-A90C-95C7CFAEB642}" srcOrd="4" destOrd="0" presId="urn:microsoft.com/office/officeart/2005/8/layout/hList1"/>
    <dgm:cxn modelId="{D601D8CE-191A-C645-9146-BE242C3446B4}" type="presParOf" srcId="{F6714C52-D41C-4D1C-A90C-95C7CFAEB642}" destId="{947E6188-A357-4736-905D-5896AB3F9F70}" srcOrd="0" destOrd="0" presId="urn:microsoft.com/office/officeart/2005/8/layout/hList1"/>
    <dgm:cxn modelId="{71BE288C-3A63-7A4A-BC98-28F445563BA9}" type="presParOf" srcId="{F6714C52-D41C-4D1C-A90C-95C7CFAEB642}" destId="{17FF9B5D-337F-403C-BD7D-0B9DCAA4B2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43979-72D9-4CD7-9E31-747E537F20E5}" type="doc">
      <dgm:prSet loTypeId="urn:microsoft.com/office/officeart/2005/8/layout/lProcess1" loCatId="process" qsTypeId="urn:microsoft.com/office/officeart/2005/8/quickstyle/simple1" qsCatId="simple" csTypeId="urn:microsoft.com/office/officeart/2005/8/colors/colorful4" csCatId="colorful" phldr="1"/>
      <dgm:spPr/>
      <dgm:t>
        <a:bodyPr/>
        <a:lstStyle/>
        <a:p>
          <a:endParaRPr lang="en-US"/>
        </a:p>
      </dgm:t>
    </dgm:pt>
    <dgm:pt modelId="{E0C05943-35F9-4155-BD27-159688F4A17E}">
      <dgm:prSet phldrT="[Text]" custT="1"/>
      <dgm:spPr>
        <a:solidFill>
          <a:schemeClr val="accent5">
            <a:lumMod val="50000"/>
          </a:schemeClr>
        </a:solidFill>
      </dgm:spPr>
      <dgm:t>
        <a:bodyPr/>
        <a:lstStyle/>
        <a:p>
          <a:r>
            <a:rPr lang="en-US" sz="1600" b="1" dirty="0">
              <a:latin typeface="+mj-lt"/>
            </a:rPr>
            <a:t>Q1</a:t>
          </a:r>
        </a:p>
      </dgm:t>
    </dgm:pt>
    <dgm:pt modelId="{BE683456-AFF0-4E11-8963-9F918620AC51}" type="parTrans" cxnId="{E465A8EF-EC64-4AE9-AB6E-F5518BFD0EDD}">
      <dgm:prSet/>
      <dgm:spPr/>
      <dgm:t>
        <a:bodyPr/>
        <a:lstStyle/>
        <a:p>
          <a:endParaRPr lang="en-US">
            <a:latin typeface="+mj-lt"/>
          </a:endParaRPr>
        </a:p>
      </dgm:t>
    </dgm:pt>
    <dgm:pt modelId="{7431E9E6-94C1-4731-AC23-A28F6EB2875F}" type="sibTrans" cxnId="{E465A8EF-EC64-4AE9-AB6E-F5518BFD0EDD}">
      <dgm:prSet/>
      <dgm:spPr/>
      <dgm:t>
        <a:bodyPr/>
        <a:lstStyle/>
        <a:p>
          <a:endParaRPr lang="en-US">
            <a:latin typeface="+mj-lt"/>
          </a:endParaRPr>
        </a:p>
      </dgm:t>
    </dgm:pt>
    <dgm:pt modelId="{7EC35FCC-C6D2-4067-9766-22E01107794D}">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Establish a data governance framework and create a baseline for all key metrics</a:t>
          </a:r>
          <a:endParaRPr lang="en-US" sz="1400" u="none" dirty="0">
            <a:latin typeface="+mj-lt"/>
          </a:endParaRPr>
        </a:p>
      </dgm:t>
    </dgm:pt>
    <dgm:pt modelId="{04132BC2-5CEB-47D9-827B-D11D63A37F95}" type="parTrans" cxnId="{1AB95202-A3FA-4887-825E-D6B010B09333}">
      <dgm:prSet/>
      <dgm:spPr>
        <a:solidFill>
          <a:schemeClr val="accent5">
            <a:lumMod val="50000"/>
          </a:schemeClr>
        </a:solidFill>
      </dgm:spPr>
      <dgm:t>
        <a:bodyPr/>
        <a:lstStyle/>
        <a:p>
          <a:endParaRPr lang="en-US">
            <a:latin typeface="+mj-lt"/>
          </a:endParaRPr>
        </a:p>
      </dgm:t>
    </dgm:pt>
    <dgm:pt modelId="{9580668E-6833-4F0E-8226-E3598671D460}" type="sibTrans" cxnId="{1AB95202-A3FA-4887-825E-D6B010B09333}">
      <dgm:prSet/>
      <dgm:spPr/>
      <dgm:t>
        <a:bodyPr/>
        <a:lstStyle/>
        <a:p>
          <a:endParaRPr lang="en-US">
            <a:latin typeface="+mj-lt"/>
          </a:endParaRPr>
        </a:p>
      </dgm:t>
    </dgm:pt>
    <dgm:pt modelId="{B98BDE30-9548-473C-95E9-30F8E17EA6FF}">
      <dgm:prSet phldrT="[Text]" custT="1"/>
      <dgm:spPr>
        <a:solidFill>
          <a:schemeClr val="accent5">
            <a:lumMod val="50000"/>
          </a:schemeClr>
        </a:solidFill>
      </dgm:spPr>
      <dgm:t>
        <a:bodyPr/>
        <a:lstStyle/>
        <a:p>
          <a:r>
            <a:rPr lang="en-US" sz="1600" b="1" dirty="0">
              <a:latin typeface="+mj-lt"/>
            </a:rPr>
            <a:t>Q2</a:t>
          </a:r>
        </a:p>
      </dgm:t>
    </dgm:pt>
    <dgm:pt modelId="{0243A61F-091B-430E-88B5-9F6B0FD21655}" type="parTrans" cxnId="{AA48ABB4-56A8-4FCC-BF14-80ECA63E43E8}">
      <dgm:prSet/>
      <dgm:spPr/>
      <dgm:t>
        <a:bodyPr/>
        <a:lstStyle/>
        <a:p>
          <a:endParaRPr lang="en-US">
            <a:latin typeface="+mj-lt"/>
          </a:endParaRPr>
        </a:p>
      </dgm:t>
    </dgm:pt>
    <dgm:pt modelId="{D1722B44-8DED-4529-B052-5D6ED4F8D8A2}" type="sibTrans" cxnId="{AA48ABB4-56A8-4FCC-BF14-80ECA63E43E8}">
      <dgm:prSet/>
      <dgm:spPr/>
      <dgm:t>
        <a:bodyPr/>
        <a:lstStyle/>
        <a:p>
          <a:endParaRPr lang="en-US">
            <a:latin typeface="+mj-lt"/>
          </a:endParaRPr>
        </a:p>
      </dgm:t>
    </dgm:pt>
    <dgm:pt modelId="{D3465250-ED06-461B-AD44-F83BA8D6E9B1}">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Publish 100% of all metrics (Tier 0 &amp;1 ) via a centralized Data platform</a:t>
          </a:r>
          <a:endParaRPr lang="en-US" sz="1400" u="none" dirty="0">
            <a:latin typeface="+mj-lt"/>
          </a:endParaRPr>
        </a:p>
      </dgm:t>
    </dgm:pt>
    <dgm:pt modelId="{12227DFC-6108-4F03-997F-F78C1650ED10}" type="parTrans" cxnId="{D2736C91-3167-4327-A17F-ADDC86C95DC9}">
      <dgm:prSet/>
      <dgm:spPr>
        <a:solidFill>
          <a:schemeClr val="accent5">
            <a:lumMod val="50000"/>
          </a:schemeClr>
        </a:solidFill>
      </dgm:spPr>
      <dgm:t>
        <a:bodyPr/>
        <a:lstStyle/>
        <a:p>
          <a:endParaRPr lang="en-US">
            <a:latin typeface="+mj-lt"/>
          </a:endParaRPr>
        </a:p>
      </dgm:t>
    </dgm:pt>
    <dgm:pt modelId="{949A8131-5F3E-4735-A3FE-267FA781FBCE}" type="sibTrans" cxnId="{D2736C91-3167-4327-A17F-ADDC86C95DC9}">
      <dgm:prSet/>
      <dgm:spPr/>
      <dgm:t>
        <a:bodyPr/>
        <a:lstStyle/>
        <a:p>
          <a:endParaRPr lang="en-US">
            <a:latin typeface="+mj-lt"/>
          </a:endParaRPr>
        </a:p>
      </dgm:t>
    </dgm:pt>
    <dgm:pt modelId="{5C5F87D0-ED88-4625-A4EC-57AFECCD2E63}">
      <dgm:prSet phldrT="[Text]" custT="1"/>
      <dgm:spPr>
        <a:solidFill>
          <a:schemeClr val="accent5">
            <a:lumMod val="50000"/>
          </a:schemeClr>
        </a:solidFill>
      </dgm:spPr>
      <dgm:t>
        <a:bodyPr/>
        <a:lstStyle/>
        <a:p>
          <a:r>
            <a:rPr lang="en-US" sz="1600" b="1" dirty="0">
              <a:latin typeface="+mj-lt"/>
            </a:rPr>
            <a:t>Q3 &amp; Q4</a:t>
          </a:r>
        </a:p>
      </dgm:t>
    </dgm:pt>
    <dgm:pt modelId="{93816996-E6E8-4C14-B81E-AC647927781B}" type="parTrans" cxnId="{B2E150AE-A5EA-41FC-8935-9E129000D84F}">
      <dgm:prSet/>
      <dgm:spPr/>
      <dgm:t>
        <a:bodyPr/>
        <a:lstStyle/>
        <a:p>
          <a:endParaRPr lang="en-US">
            <a:latin typeface="+mj-lt"/>
          </a:endParaRPr>
        </a:p>
      </dgm:t>
    </dgm:pt>
    <dgm:pt modelId="{676F8D8D-17A8-4D62-8C11-CF923A7A6551}" type="sibTrans" cxnId="{B2E150AE-A5EA-41FC-8935-9E129000D84F}">
      <dgm:prSet/>
      <dgm:spPr/>
      <dgm:t>
        <a:bodyPr/>
        <a:lstStyle/>
        <a:p>
          <a:endParaRPr lang="en-US">
            <a:latin typeface="+mj-lt"/>
          </a:endParaRPr>
        </a:p>
      </dgm:t>
    </dgm:pt>
    <dgm:pt modelId="{5D6F8366-9491-44AE-825A-3BA91D9F5742}">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Certify 100% of all metrics(Tier 0 &amp; 1) with governance standards  </a:t>
          </a:r>
          <a:endParaRPr lang="en-US" sz="1400" u="none" dirty="0">
            <a:latin typeface="+mj-lt"/>
          </a:endParaRPr>
        </a:p>
      </dgm:t>
    </dgm:pt>
    <dgm:pt modelId="{8363AB92-B6BA-4372-8039-1BE35B8ECAE2}" type="parTrans" cxnId="{488D186A-44A8-4441-87C3-7A2E0D7BE007}">
      <dgm:prSet/>
      <dgm:spPr>
        <a:solidFill>
          <a:schemeClr val="accent5">
            <a:lumMod val="50000"/>
          </a:schemeClr>
        </a:solidFill>
      </dgm:spPr>
      <dgm:t>
        <a:bodyPr/>
        <a:lstStyle/>
        <a:p>
          <a:endParaRPr lang="en-US">
            <a:latin typeface="+mj-lt"/>
          </a:endParaRPr>
        </a:p>
      </dgm:t>
    </dgm:pt>
    <dgm:pt modelId="{FAD20C6B-8031-430E-B80D-C1A698570D52}" type="sibTrans" cxnId="{488D186A-44A8-4441-87C3-7A2E0D7BE007}">
      <dgm:prSet/>
      <dgm:spPr/>
      <dgm:t>
        <a:bodyPr/>
        <a:lstStyle/>
        <a:p>
          <a:endParaRPr lang="en-US">
            <a:latin typeface="+mj-lt"/>
          </a:endParaRPr>
        </a:p>
      </dgm:t>
    </dgm:pt>
    <dgm:pt modelId="{153BAD85-46BE-4B4C-89A5-A8780B5D2B25}" type="pres">
      <dgm:prSet presAssocID="{6FA43979-72D9-4CD7-9E31-747E537F20E5}" presName="Name0" presStyleCnt="0">
        <dgm:presLayoutVars>
          <dgm:dir/>
          <dgm:animLvl val="lvl"/>
          <dgm:resizeHandles val="exact"/>
        </dgm:presLayoutVars>
      </dgm:prSet>
      <dgm:spPr/>
    </dgm:pt>
    <dgm:pt modelId="{B4CF13CD-769C-4672-8661-3380248D158A}" type="pres">
      <dgm:prSet presAssocID="{E0C05943-35F9-4155-BD27-159688F4A17E}" presName="vertFlow" presStyleCnt="0"/>
      <dgm:spPr/>
    </dgm:pt>
    <dgm:pt modelId="{7E8B6C82-08AB-48EA-83C7-308AED917566}" type="pres">
      <dgm:prSet presAssocID="{E0C05943-35F9-4155-BD27-159688F4A17E}" presName="header" presStyleLbl="node1" presStyleIdx="0" presStyleCnt="3"/>
      <dgm:spPr/>
    </dgm:pt>
    <dgm:pt modelId="{5AD994A1-5D0E-4EBB-8D67-EB1008993642}" type="pres">
      <dgm:prSet presAssocID="{04132BC2-5CEB-47D9-827B-D11D63A37F95}" presName="parTrans" presStyleLbl="sibTrans2D1" presStyleIdx="0" presStyleCnt="3"/>
      <dgm:spPr/>
    </dgm:pt>
    <dgm:pt modelId="{2F17F55E-EF17-4752-A740-7207CA5AD0FE}" type="pres">
      <dgm:prSet presAssocID="{7EC35FCC-C6D2-4067-9766-22E01107794D}" presName="child" presStyleLbl="alignAccFollowNode1" presStyleIdx="0" presStyleCnt="3" custScaleX="162821">
        <dgm:presLayoutVars>
          <dgm:chMax val="0"/>
          <dgm:bulletEnabled val="1"/>
        </dgm:presLayoutVars>
      </dgm:prSet>
      <dgm:spPr/>
    </dgm:pt>
    <dgm:pt modelId="{B0336137-543E-4CCC-9C4A-7E41482C17ED}" type="pres">
      <dgm:prSet presAssocID="{E0C05943-35F9-4155-BD27-159688F4A17E}" presName="hSp" presStyleCnt="0"/>
      <dgm:spPr/>
    </dgm:pt>
    <dgm:pt modelId="{7B89A143-5038-4273-A4CE-75205DC82F1E}" type="pres">
      <dgm:prSet presAssocID="{B98BDE30-9548-473C-95E9-30F8E17EA6FF}" presName="vertFlow" presStyleCnt="0"/>
      <dgm:spPr/>
    </dgm:pt>
    <dgm:pt modelId="{BD654DEB-16FA-4D3F-B486-4766100662C4}" type="pres">
      <dgm:prSet presAssocID="{B98BDE30-9548-473C-95E9-30F8E17EA6FF}" presName="header" presStyleLbl="node1" presStyleIdx="1" presStyleCnt="3"/>
      <dgm:spPr/>
    </dgm:pt>
    <dgm:pt modelId="{1325A905-0354-4D71-A4E8-D32CC9E22172}" type="pres">
      <dgm:prSet presAssocID="{12227DFC-6108-4F03-997F-F78C1650ED10}" presName="parTrans" presStyleLbl="sibTrans2D1" presStyleIdx="1" presStyleCnt="3"/>
      <dgm:spPr/>
    </dgm:pt>
    <dgm:pt modelId="{FA0E74A0-3916-4FE3-86AC-4BD7FBF0A144}" type="pres">
      <dgm:prSet presAssocID="{D3465250-ED06-461B-AD44-F83BA8D6E9B1}" presName="child" presStyleLbl="alignAccFollowNode1" presStyleIdx="1" presStyleCnt="3" custScaleX="154878">
        <dgm:presLayoutVars>
          <dgm:chMax val="0"/>
          <dgm:bulletEnabled val="1"/>
        </dgm:presLayoutVars>
      </dgm:prSet>
      <dgm:spPr/>
    </dgm:pt>
    <dgm:pt modelId="{5A3C74A7-615D-4736-9C5E-C186E5339885}" type="pres">
      <dgm:prSet presAssocID="{B98BDE30-9548-473C-95E9-30F8E17EA6FF}" presName="hSp" presStyleCnt="0"/>
      <dgm:spPr/>
    </dgm:pt>
    <dgm:pt modelId="{2AF468BA-45E7-486A-AADC-5312C1613A6C}" type="pres">
      <dgm:prSet presAssocID="{5C5F87D0-ED88-4625-A4EC-57AFECCD2E63}" presName="vertFlow" presStyleCnt="0"/>
      <dgm:spPr/>
    </dgm:pt>
    <dgm:pt modelId="{997847D7-65F0-4E02-81E5-C602963639FB}" type="pres">
      <dgm:prSet presAssocID="{5C5F87D0-ED88-4625-A4EC-57AFECCD2E63}" presName="header" presStyleLbl="node1" presStyleIdx="2" presStyleCnt="3"/>
      <dgm:spPr/>
    </dgm:pt>
    <dgm:pt modelId="{34386165-1D4F-4B92-A92E-7264B976ADEF}" type="pres">
      <dgm:prSet presAssocID="{8363AB92-B6BA-4372-8039-1BE35B8ECAE2}" presName="parTrans" presStyleLbl="sibTrans2D1" presStyleIdx="2" presStyleCnt="3"/>
      <dgm:spPr/>
    </dgm:pt>
    <dgm:pt modelId="{DFC87BFB-5C72-4B85-85B4-9280086AB093}" type="pres">
      <dgm:prSet presAssocID="{5D6F8366-9491-44AE-825A-3BA91D9F5742}" presName="child" presStyleLbl="alignAccFollowNode1" presStyleIdx="2" presStyleCnt="3" custScaleX="157806">
        <dgm:presLayoutVars>
          <dgm:chMax val="0"/>
          <dgm:bulletEnabled val="1"/>
        </dgm:presLayoutVars>
      </dgm:prSet>
      <dgm:spPr/>
    </dgm:pt>
  </dgm:ptLst>
  <dgm:cxnLst>
    <dgm:cxn modelId="{1AB95202-A3FA-4887-825E-D6B010B09333}" srcId="{E0C05943-35F9-4155-BD27-159688F4A17E}" destId="{7EC35FCC-C6D2-4067-9766-22E01107794D}" srcOrd="0" destOrd="0" parTransId="{04132BC2-5CEB-47D9-827B-D11D63A37F95}" sibTransId="{9580668E-6833-4F0E-8226-E3598671D460}"/>
    <dgm:cxn modelId="{87E0D905-F7DB-084A-8BEB-9FA881F31A1C}" type="presOf" srcId="{04132BC2-5CEB-47D9-827B-D11D63A37F95}" destId="{5AD994A1-5D0E-4EBB-8D67-EB1008993642}" srcOrd="0" destOrd="0" presId="urn:microsoft.com/office/officeart/2005/8/layout/lProcess1"/>
    <dgm:cxn modelId="{B5E6E21A-A665-B646-91C0-61CD4CBDD8FF}" type="presOf" srcId="{5D6F8366-9491-44AE-825A-3BA91D9F5742}" destId="{DFC87BFB-5C72-4B85-85B4-9280086AB093}" srcOrd="0" destOrd="0" presId="urn:microsoft.com/office/officeart/2005/8/layout/lProcess1"/>
    <dgm:cxn modelId="{C57DEC29-7E99-5C4C-8F18-9E809985E6E5}" type="presOf" srcId="{B98BDE30-9548-473C-95E9-30F8E17EA6FF}" destId="{BD654DEB-16FA-4D3F-B486-4766100662C4}" srcOrd="0" destOrd="0" presId="urn:microsoft.com/office/officeart/2005/8/layout/lProcess1"/>
    <dgm:cxn modelId="{44228A5F-9779-0643-994F-679415A91C4D}" type="presOf" srcId="{E0C05943-35F9-4155-BD27-159688F4A17E}" destId="{7E8B6C82-08AB-48EA-83C7-308AED917566}" srcOrd="0" destOrd="0" presId="urn:microsoft.com/office/officeart/2005/8/layout/lProcess1"/>
    <dgm:cxn modelId="{8D105F47-8BC1-FD43-A3D0-4E0E6B84C327}" type="presOf" srcId="{6FA43979-72D9-4CD7-9E31-747E537F20E5}" destId="{153BAD85-46BE-4B4C-89A5-A8780B5D2B25}" srcOrd="0" destOrd="0" presId="urn:microsoft.com/office/officeart/2005/8/layout/lProcess1"/>
    <dgm:cxn modelId="{E961AB47-A126-BB4A-A5DE-12C94B389526}" type="presOf" srcId="{12227DFC-6108-4F03-997F-F78C1650ED10}" destId="{1325A905-0354-4D71-A4E8-D32CC9E22172}" srcOrd="0" destOrd="0" presId="urn:microsoft.com/office/officeart/2005/8/layout/lProcess1"/>
    <dgm:cxn modelId="{488D186A-44A8-4441-87C3-7A2E0D7BE007}" srcId="{5C5F87D0-ED88-4625-A4EC-57AFECCD2E63}" destId="{5D6F8366-9491-44AE-825A-3BA91D9F5742}" srcOrd="0" destOrd="0" parTransId="{8363AB92-B6BA-4372-8039-1BE35B8ECAE2}" sibTransId="{FAD20C6B-8031-430E-B80D-C1A698570D52}"/>
    <dgm:cxn modelId="{1620B470-1CBA-D648-B268-197D9308E34E}" type="presOf" srcId="{8363AB92-B6BA-4372-8039-1BE35B8ECAE2}" destId="{34386165-1D4F-4B92-A92E-7264B976ADEF}" srcOrd="0" destOrd="0" presId="urn:microsoft.com/office/officeart/2005/8/layout/lProcess1"/>
    <dgm:cxn modelId="{5A75AB84-0F9F-424C-9DA8-313FD478AD87}" type="presOf" srcId="{D3465250-ED06-461B-AD44-F83BA8D6E9B1}" destId="{FA0E74A0-3916-4FE3-86AC-4BD7FBF0A144}" srcOrd="0" destOrd="0" presId="urn:microsoft.com/office/officeart/2005/8/layout/lProcess1"/>
    <dgm:cxn modelId="{D2736C91-3167-4327-A17F-ADDC86C95DC9}" srcId="{B98BDE30-9548-473C-95E9-30F8E17EA6FF}" destId="{D3465250-ED06-461B-AD44-F83BA8D6E9B1}" srcOrd="0" destOrd="0" parTransId="{12227DFC-6108-4F03-997F-F78C1650ED10}" sibTransId="{949A8131-5F3E-4735-A3FE-267FA781FBCE}"/>
    <dgm:cxn modelId="{B2E150AE-A5EA-41FC-8935-9E129000D84F}" srcId="{6FA43979-72D9-4CD7-9E31-747E537F20E5}" destId="{5C5F87D0-ED88-4625-A4EC-57AFECCD2E63}" srcOrd="2" destOrd="0" parTransId="{93816996-E6E8-4C14-B81E-AC647927781B}" sibTransId="{676F8D8D-17A8-4D62-8C11-CF923A7A6551}"/>
    <dgm:cxn modelId="{9D9FFAB3-A51F-E746-A7C6-60EF55ADF2EC}" type="presOf" srcId="{5C5F87D0-ED88-4625-A4EC-57AFECCD2E63}" destId="{997847D7-65F0-4E02-81E5-C602963639FB}" srcOrd="0" destOrd="0" presId="urn:microsoft.com/office/officeart/2005/8/layout/lProcess1"/>
    <dgm:cxn modelId="{AA48ABB4-56A8-4FCC-BF14-80ECA63E43E8}" srcId="{6FA43979-72D9-4CD7-9E31-747E537F20E5}" destId="{B98BDE30-9548-473C-95E9-30F8E17EA6FF}" srcOrd="1" destOrd="0" parTransId="{0243A61F-091B-430E-88B5-9F6B0FD21655}" sibTransId="{D1722B44-8DED-4529-B052-5D6ED4F8D8A2}"/>
    <dgm:cxn modelId="{3C8A96BC-B991-C846-B7D1-BE87300008D3}" type="presOf" srcId="{7EC35FCC-C6D2-4067-9766-22E01107794D}" destId="{2F17F55E-EF17-4752-A740-7207CA5AD0FE}" srcOrd="0" destOrd="0" presId="urn:microsoft.com/office/officeart/2005/8/layout/lProcess1"/>
    <dgm:cxn modelId="{E465A8EF-EC64-4AE9-AB6E-F5518BFD0EDD}" srcId="{6FA43979-72D9-4CD7-9E31-747E537F20E5}" destId="{E0C05943-35F9-4155-BD27-159688F4A17E}" srcOrd="0" destOrd="0" parTransId="{BE683456-AFF0-4E11-8963-9F918620AC51}" sibTransId="{7431E9E6-94C1-4731-AC23-A28F6EB2875F}"/>
    <dgm:cxn modelId="{D897055E-0F43-DB44-B9DB-A27CC60A45F8}" type="presParOf" srcId="{153BAD85-46BE-4B4C-89A5-A8780B5D2B25}" destId="{B4CF13CD-769C-4672-8661-3380248D158A}" srcOrd="0" destOrd="0" presId="urn:microsoft.com/office/officeart/2005/8/layout/lProcess1"/>
    <dgm:cxn modelId="{4214DECF-1465-8445-AC7C-32D7205A568A}" type="presParOf" srcId="{B4CF13CD-769C-4672-8661-3380248D158A}" destId="{7E8B6C82-08AB-48EA-83C7-308AED917566}" srcOrd="0" destOrd="0" presId="urn:microsoft.com/office/officeart/2005/8/layout/lProcess1"/>
    <dgm:cxn modelId="{9DD4D911-89DF-CA43-B350-EA83A9E75B3D}" type="presParOf" srcId="{B4CF13CD-769C-4672-8661-3380248D158A}" destId="{5AD994A1-5D0E-4EBB-8D67-EB1008993642}" srcOrd="1" destOrd="0" presId="urn:microsoft.com/office/officeart/2005/8/layout/lProcess1"/>
    <dgm:cxn modelId="{684A3EE9-12A7-9D41-821F-5BF11EFA9B6B}" type="presParOf" srcId="{B4CF13CD-769C-4672-8661-3380248D158A}" destId="{2F17F55E-EF17-4752-A740-7207CA5AD0FE}" srcOrd="2" destOrd="0" presId="urn:microsoft.com/office/officeart/2005/8/layout/lProcess1"/>
    <dgm:cxn modelId="{B3FE5DAD-E91C-1244-BA81-840255E74B0D}" type="presParOf" srcId="{153BAD85-46BE-4B4C-89A5-A8780B5D2B25}" destId="{B0336137-543E-4CCC-9C4A-7E41482C17ED}" srcOrd="1" destOrd="0" presId="urn:microsoft.com/office/officeart/2005/8/layout/lProcess1"/>
    <dgm:cxn modelId="{3E489330-CB99-E441-8F39-D7002EE2C870}" type="presParOf" srcId="{153BAD85-46BE-4B4C-89A5-A8780B5D2B25}" destId="{7B89A143-5038-4273-A4CE-75205DC82F1E}" srcOrd="2" destOrd="0" presId="urn:microsoft.com/office/officeart/2005/8/layout/lProcess1"/>
    <dgm:cxn modelId="{970BFC34-7B54-F748-B2D0-6197E38F546B}" type="presParOf" srcId="{7B89A143-5038-4273-A4CE-75205DC82F1E}" destId="{BD654DEB-16FA-4D3F-B486-4766100662C4}" srcOrd="0" destOrd="0" presId="urn:microsoft.com/office/officeart/2005/8/layout/lProcess1"/>
    <dgm:cxn modelId="{C7318493-D0DB-4D49-9FB3-63451DBE69FF}" type="presParOf" srcId="{7B89A143-5038-4273-A4CE-75205DC82F1E}" destId="{1325A905-0354-4D71-A4E8-D32CC9E22172}" srcOrd="1" destOrd="0" presId="urn:microsoft.com/office/officeart/2005/8/layout/lProcess1"/>
    <dgm:cxn modelId="{03BD4F7E-ED52-2B45-8D3C-496E6800462A}" type="presParOf" srcId="{7B89A143-5038-4273-A4CE-75205DC82F1E}" destId="{FA0E74A0-3916-4FE3-86AC-4BD7FBF0A144}" srcOrd="2" destOrd="0" presId="urn:microsoft.com/office/officeart/2005/8/layout/lProcess1"/>
    <dgm:cxn modelId="{0081BCF4-8ADC-FD42-9927-BB4283A5C9C7}" type="presParOf" srcId="{153BAD85-46BE-4B4C-89A5-A8780B5D2B25}" destId="{5A3C74A7-615D-4736-9C5E-C186E5339885}" srcOrd="3" destOrd="0" presId="urn:microsoft.com/office/officeart/2005/8/layout/lProcess1"/>
    <dgm:cxn modelId="{F58991FA-D85D-FD43-9650-864610A891F7}" type="presParOf" srcId="{153BAD85-46BE-4B4C-89A5-A8780B5D2B25}" destId="{2AF468BA-45E7-486A-AADC-5312C1613A6C}" srcOrd="4" destOrd="0" presId="urn:microsoft.com/office/officeart/2005/8/layout/lProcess1"/>
    <dgm:cxn modelId="{F43FAE52-DAC4-E545-B406-5C3439868C47}" type="presParOf" srcId="{2AF468BA-45E7-486A-AADC-5312C1613A6C}" destId="{997847D7-65F0-4E02-81E5-C602963639FB}" srcOrd="0" destOrd="0" presId="urn:microsoft.com/office/officeart/2005/8/layout/lProcess1"/>
    <dgm:cxn modelId="{C1E0505B-D55F-CC47-BB91-F4BA4213A42A}" type="presParOf" srcId="{2AF468BA-45E7-486A-AADC-5312C1613A6C}" destId="{34386165-1D4F-4B92-A92E-7264B976ADEF}" srcOrd="1" destOrd="0" presId="urn:microsoft.com/office/officeart/2005/8/layout/lProcess1"/>
    <dgm:cxn modelId="{F16D2D51-6615-E74A-A62A-07E50461D636}" type="presParOf" srcId="{2AF468BA-45E7-486A-AADC-5312C1613A6C}" destId="{DFC87BFB-5C72-4B85-85B4-9280086AB093}" srcOrd="2" destOrd="0" presId="urn:microsoft.com/office/officeart/2005/8/layout/l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A53BF-F104-446D-928E-76F45E349638}">
      <dsp:nvSpPr>
        <dsp:cNvPr id="0" name=""/>
        <dsp:cNvSpPr/>
      </dsp:nvSpPr>
      <dsp:spPr>
        <a:xfrm>
          <a:off x="3375" y="7401"/>
          <a:ext cx="3290897" cy="374400"/>
        </a:xfrm>
        <a:prstGeom prst="rect">
          <a:avLst/>
        </a:prstGeom>
        <a:solidFill>
          <a:srgbClr val="00B05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Data Governance (Process)</a:t>
          </a:r>
        </a:p>
      </dsp:txBody>
      <dsp:txXfrm>
        <a:off x="3375" y="7401"/>
        <a:ext cx="3290897" cy="374400"/>
      </dsp:txXfrm>
    </dsp:sp>
    <dsp:sp modelId="{93798325-05B9-45A1-ABF4-612C491C0730}">
      <dsp:nvSpPr>
        <dsp:cNvPr id="0" name=""/>
        <dsp:cNvSpPr/>
      </dsp:nvSpPr>
      <dsp:spPr>
        <a:xfrm>
          <a:off x="3375" y="381801"/>
          <a:ext cx="3290897" cy="3140279"/>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Establish a data governance framework that provides overarching understanding of available data within Dropbox through lineage, DFD’s, metadata.</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Build Data Quality Scoring models/cards enabling higher confidence and reliability on data sets.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Metrics Accuracy Certification process - enabling overall auditability.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Develop a data Issue tracker to enable feedback capabilities.	</a:t>
          </a:r>
        </a:p>
      </dsp:txBody>
      <dsp:txXfrm>
        <a:off x="3375" y="381801"/>
        <a:ext cx="3290897" cy="3140279"/>
      </dsp:txXfrm>
    </dsp:sp>
    <dsp:sp modelId="{1B5F1093-0635-4389-A62C-D2B01288DF78}">
      <dsp:nvSpPr>
        <dsp:cNvPr id="0" name=""/>
        <dsp:cNvSpPr/>
      </dsp:nvSpPr>
      <dsp:spPr>
        <a:xfrm>
          <a:off x="3754998" y="7401"/>
          <a:ext cx="3290897" cy="374400"/>
        </a:xfrm>
        <a:prstGeom prst="rect">
          <a:avLst/>
        </a:prstGeom>
        <a:solidFill>
          <a:schemeClr val="accent5">
            <a:hueOff val="1355838"/>
            <a:satOff val="50000"/>
            <a:lumOff val="10000"/>
            <a:alphaOff val="0"/>
          </a:schemeClr>
        </a:solidFill>
        <a:ln w="12700" cap="flat" cmpd="sng" algn="ctr">
          <a:solidFill>
            <a:schemeClr val="accent5">
              <a:hueOff val="1355838"/>
              <a:satOff val="5000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Data Engineering (Systems)</a:t>
          </a:r>
        </a:p>
      </dsp:txBody>
      <dsp:txXfrm>
        <a:off x="3754998" y="7401"/>
        <a:ext cx="3290897" cy="374400"/>
      </dsp:txXfrm>
    </dsp:sp>
    <dsp:sp modelId="{9DDD55EE-09C8-4C28-B8D7-D8563E86A454}">
      <dsp:nvSpPr>
        <dsp:cNvPr id="0" name=""/>
        <dsp:cNvSpPr/>
      </dsp:nvSpPr>
      <dsp:spPr>
        <a:xfrm>
          <a:off x="3754998" y="381801"/>
          <a:ext cx="3290897" cy="3140279"/>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Build data pipelines that allow extraction of relevant data sets from sources into central store to enable key metrics reporting capabilities. (ETL)</a:t>
          </a:r>
          <a:br>
            <a:rPr lang="en-US" sz="1400" kern="1200" dirty="0">
              <a:latin typeface="+mj-lt"/>
            </a:rPr>
          </a:br>
          <a:r>
            <a:rPr lang="en-US" sz="1400" kern="1200" dirty="0">
              <a:latin typeface="+mj-lt"/>
            </a:rPr>
            <a:t>	</a:t>
          </a:r>
        </a:p>
        <a:p>
          <a:pPr marL="114300" lvl="1" indent="-114300" algn="l" defTabSz="622300">
            <a:lnSpc>
              <a:spcPct val="90000"/>
            </a:lnSpc>
            <a:spcBef>
              <a:spcPct val="0"/>
            </a:spcBef>
            <a:spcAft>
              <a:spcPct val="15000"/>
            </a:spcAft>
            <a:buChar char="•"/>
          </a:pPr>
          <a:r>
            <a:rPr lang="en-US" sz="1400" kern="1200" dirty="0">
              <a:latin typeface="+mj-lt"/>
            </a:rPr>
            <a:t>Design and develop centralized data store/mart with capabilities to stage processed data and/or enable analytical reporting.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source and destination SLA</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operational cadence for data and systems availability/monitoring.</a:t>
          </a:r>
        </a:p>
      </dsp:txBody>
      <dsp:txXfrm>
        <a:off x="3754998" y="381801"/>
        <a:ext cx="3290897" cy="3140279"/>
      </dsp:txXfrm>
    </dsp:sp>
    <dsp:sp modelId="{947E6188-A357-4736-905D-5896AB3F9F70}">
      <dsp:nvSpPr>
        <dsp:cNvPr id="0" name=""/>
        <dsp:cNvSpPr/>
      </dsp:nvSpPr>
      <dsp:spPr>
        <a:xfrm>
          <a:off x="7506622" y="7401"/>
          <a:ext cx="3290897" cy="374400"/>
        </a:xfrm>
        <a:prstGeom prst="rect">
          <a:avLst/>
        </a:prstGeom>
        <a:solidFill>
          <a:srgbClr val="0070C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Business Intelligence (Insights)</a:t>
          </a:r>
        </a:p>
      </dsp:txBody>
      <dsp:txXfrm>
        <a:off x="7506622" y="7401"/>
        <a:ext cx="3290897" cy="374400"/>
      </dsp:txXfrm>
    </dsp:sp>
    <dsp:sp modelId="{17FF9B5D-337F-403C-BD7D-0B9DCAA4B27B}">
      <dsp:nvSpPr>
        <dsp:cNvPr id="0" name=""/>
        <dsp:cNvSpPr/>
      </dsp:nvSpPr>
      <dsp:spPr>
        <a:xfrm>
          <a:off x="7506622" y="381801"/>
          <a:ext cx="3290897" cy="3140279"/>
        </a:xfrm>
        <a:prstGeom prst="rect">
          <a:avLst/>
        </a:prstGeom>
        <a:solidFill>
          <a:srgbClr val="CCECFF">
            <a:alpha val="89804"/>
          </a:srgb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Develop standardized requirements gathering framework to identify key metrics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Build “What and When” dashboards for identified metrics/KPI’s across key BU’s.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Implement centralized portal that enables access to all dashboards built by BI team &amp; other business units </a:t>
          </a:r>
        </a:p>
      </dsp:txBody>
      <dsp:txXfrm>
        <a:off x="7506622" y="381801"/>
        <a:ext cx="3290897" cy="3140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B6C82-08AB-48EA-83C7-308AED917566}">
      <dsp:nvSpPr>
        <dsp:cNvPr id="0" name=""/>
        <dsp:cNvSpPr/>
      </dsp:nvSpPr>
      <dsp:spPr>
        <a:xfrm>
          <a:off x="676439"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Q1</a:t>
          </a:r>
        </a:p>
      </dsp:txBody>
      <dsp:txXfrm>
        <a:off x="692137" y="62671"/>
        <a:ext cx="2112547" cy="504589"/>
      </dsp:txXfrm>
    </dsp:sp>
    <dsp:sp modelId="{5AD994A1-5D0E-4EBB-8D67-EB1008993642}">
      <dsp:nvSpPr>
        <dsp:cNvPr id="0" name=""/>
        <dsp:cNvSpPr/>
      </dsp:nvSpPr>
      <dsp:spPr>
        <a:xfrm rot="5400000">
          <a:off x="1701512"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2F17F55E-EF17-4752-A740-7207CA5AD0FE}">
      <dsp:nvSpPr>
        <dsp:cNvPr id="0" name=""/>
        <dsp:cNvSpPr/>
      </dsp:nvSpPr>
      <dsp:spPr>
        <a:xfrm>
          <a:off x="3016" y="770554"/>
          <a:ext cx="3490790"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Establish a data governance framework and create a baseline for all key metrics</a:t>
          </a:r>
          <a:endParaRPr lang="en-US" sz="1400" u="none" kern="1200" dirty="0">
            <a:latin typeface="+mj-lt"/>
          </a:endParaRPr>
        </a:p>
      </dsp:txBody>
      <dsp:txXfrm>
        <a:off x="18714" y="786252"/>
        <a:ext cx="3459394" cy="504589"/>
      </dsp:txXfrm>
    </dsp:sp>
    <dsp:sp modelId="{BD654DEB-16FA-4D3F-B486-4766100662C4}">
      <dsp:nvSpPr>
        <dsp:cNvPr id="0" name=""/>
        <dsp:cNvSpPr/>
      </dsp:nvSpPr>
      <dsp:spPr>
        <a:xfrm>
          <a:off x="4382235"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Q2</a:t>
          </a:r>
        </a:p>
      </dsp:txBody>
      <dsp:txXfrm>
        <a:off x="4397933" y="62671"/>
        <a:ext cx="2112547" cy="504589"/>
      </dsp:txXfrm>
    </dsp:sp>
    <dsp:sp modelId="{1325A905-0354-4D71-A4E8-D32CC9E22172}">
      <dsp:nvSpPr>
        <dsp:cNvPr id="0" name=""/>
        <dsp:cNvSpPr/>
      </dsp:nvSpPr>
      <dsp:spPr>
        <a:xfrm rot="5400000">
          <a:off x="5407308"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FA0E74A0-3916-4FE3-86AC-4BD7FBF0A144}">
      <dsp:nvSpPr>
        <dsp:cNvPr id="0" name=""/>
        <dsp:cNvSpPr/>
      </dsp:nvSpPr>
      <dsp:spPr>
        <a:xfrm>
          <a:off x="3793958" y="770554"/>
          <a:ext cx="3320496"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Publish 100% of all metrics (Tier 0 &amp;1 ) via a centralized Data platform</a:t>
          </a:r>
          <a:endParaRPr lang="en-US" sz="1400" u="none" kern="1200" dirty="0">
            <a:latin typeface="+mj-lt"/>
          </a:endParaRPr>
        </a:p>
      </dsp:txBody>
      <dsp:txXfrm>
        <a:off x="3809656" y="786252"/>
        <a:ext cx="3289100" cy="504589"/>
      </dsp:txXfrm>
    </dsp:sp>
    <dsp:sp modelId="{997847D7-65F0-4E02-81E5-C602963639FB}">
      <dsp:nvSpPr>
        <dsp:cNvPr id="0" name=""/>
        <dsp:cNvSpPr/>
      </dsp:nvSpPr>
      <dsp:spPr>
        <a:xfrm>
          <a:off x="8034271"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Q3 &amp; Q4</a:t>
          </a:r>
        </a:p>
      </dsp:txBody>
      <dsp:txXfrm>
        <a:off x="8049969" y="62671"/>
        <a:ext cx="2112547" cy="504589"/>
      </dsp:txXfrm>
    </dsp:sp>
    <dsp:sp modelId="{34386165-1D4F-4B92-A92E-7264B976ADEF}">
      <dsp:nvSpPr>
        <dsp:cNvPr id="0" name=""/>
        <dsp:cNvSpPr/>
      </dsp:nvSpPr>
      <dsp:spPr>
        <a:xfrm rot="5400000">
          <a:off x="9059344"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DFC87BFB-5C72-4B85-85B4-9280086AB093}">
      <dsp:nvSpPr>
        <dsp:cNvPr id="0" name=""/>
        <dsp:cNvSpPr/>
      </dsp:nvSpPr>
      <dsp:spPr>
        <a:xfrm>
          <a:off x="7414607" y="770554"/>
          <a:ext cx="3383271"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Certify 100% of all metrics(Tier 0 &amp; 1) with governance standards  </a:t>
          </a:r>
          <a:endParaRPr lang="en-US" sz="1400" u="none" kern="1200" dirty="0">
            <a:latin typeface="+mj-lt"/>
          </a:endParaRPr>
        </a:p>
      </dsp:txBody>
      <dsp:txXfrm>
        <a:off x="7430305" y="786252"/>
        <a:ext cx="3351875" cy="5045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91EC6A-043C-7742-9F0C-9E1278D0B847}" type="datetimeFigureOut">
              <a:rPr lang="en-US" smtClean="0"/>
              <a:t>1/22/2018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98800D-675F-6846-A6DC-A0D4B7FED78F}" type="slidenum">
              <a:rPr lang="en-US" smtClean="0"/>
              <a:t>‹#›</a:t>
            </a:fld>
            <a:endParaRPr lang="en-US" dirty="0"/>
          </a:p>
        </p:txBody>
      </p:sp>
    </p:spTree>
    <p:extLst>
      <p:ext uri="{BB962C8B-B14F-4D97-AF65-F5344CB8AC3E}">
        <p14:creationId xmlns:p14="http://schemas.microsoft.com/office/powerpoint/2010/main" val="1737050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A14F3-657B-4219-93C2-36B9DAA98C26}" type="datetimeFigureOut">
              <a:rPr lang="en-US" smtClean="0"/>
              <a:t>1/22/2018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88C2B-5681-4065-AE4F-4E5210754A72}" type="slidenum">
              <a:rPr lang="en-US" smtClean="0"/>
              <a:t>‹#›</a:t>
            </a:fld>
            <a:endParaRPr lang="en-US" dirty="0"/>
          </a:p>
        </p:txBody>
      </p:sp>
    </p:spTree>
    <p:extLst>
      <p:ext uri="{BB962C8B-B14F-4D97-AF65-F5344CB8AC3E}">
        <p14:creationId xmlns:p14="http://schemas.microsoft.com/office/powerpoint/2010/main" val="287000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C9EF5D9-8A29-4E10-B671-22183B73EF32}" type="slidenum">
              <a:rPr lang="en-IN" smtClean="0">
                <a:solidFill>
                  <a:prstClr val="black"/>
                </a:solidFill>
              </a:rPr>
              <a:pPr/>
              <a:t>1</a:t>
            </a:fld>
            <a:endParaRPr lang="en-IN" dirty="0">
              <a:solidFill>
                <a:prstClr val="black"/>
              </a:solidFill>
            </a:endParaRPr>
          </a:p>
        </p:txBody>
      </p:sp>
    </p:spTree>
    <p:extLst>
      <p:ext uri="{BB962C8B-B14F-4D97-AF65-F5344CB8AC3E}">
        <p14:creationId xmlns:p14="http://schemas.microsoft.com/office/powerpoint/2010/main" val="325321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13</a:t>
            </a:fld>
            <a:endParaRPr lang="en-US" dirty="0"/>
          </a:p>
        </p:txBody>
      </p:sp>
    </p:spTree>
    <p:extLst>
      <p:ext uri="{BB962C8B-B14F-4D97-AF65-F5344CB8AC3E}">
        <p14:creationId xmlns:p14="http://schemas.microsoft.com/office/powerpoint/2010/main" val="118370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2936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074792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43293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310905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26</a:t>
            </a:fld>
            <a:endParaRPr lang="en-US" dirty="0"/>
          </a:p>
        </p:txBody>
      </p:sp>
    </p:spTree>
    <p:extLst>
      <p:ext uri="{BB962C8B-B14F-4D97-AF65-F5344CB8AC3E}">
        <p14:creationId xmlns:p14="http://schemas.microsoft.com/office/powerpoint/2010/main" val="768491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4671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35</a:t>
            </a:fld>
            <a:endParaRPr lang="en-US" dirty="0"/>
          </a:p>
        </p:txBody>
      </p:sp>
    </p:spTree>
    <p:extLst>
      <p:ext uri="{BB962C8B-B14F-4D97-AF65-F5344CB8AC3E}">
        <p14:creationId xmlns:p14="http://schemas.microsoft.com/office/powerpoint/2010/main" val="902939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36</a:t>
            </a:fld>
            <a:endParaRPr lang="en-US" dirty="0"/>
          </a:p>
        </p:txBody>
      </p:sp>
    </p:spTree>
    <p:extLst>
      <p:ext uri="{BB962C8B-B14F-4D97-AF65-F5344CB8AC3E}">
        <p14:creationId xmlns:p14="http://schemas.microsoft.com/office/powerpoint/2010/main" val="1303808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37</a:t>
            </a:fld>
            <a:endParaRPr lang="en-US" dirty="0"/>
          </a:p>
        </p:txBody>
      </p:sp>
    </p:spTree>
    <p:extLst>
      <p:ext uri="{BB962C8B-B14F-4D97-AF65-F5344CB8AC3E}">
        <p14:creationId xmlns:p14="http://schemas.microsoft.com/office/powerpoint/2010/main" val="1960816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2</a:t>
            </a:fld>
            <a:endParaRPr lang="en-US" dirty="0"/>
          </a:p>
        </p:txBody>
      </p:sp>
    </p:spTree>
    <p:extLst>
      <p:ext uri="{BB962C8B-B14F-4D97-AF65-F5344CB8AC3E}">
        <p14:creationId xmlns:p14="http://schemas.microsoft.com/office/powerpoint/2010/main" val="207836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6964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5</a:t>
            </a:fld>
            <a:endParaRPr lang="en-US" dirty="0"/>
          </a:p>
        </p:txBody>
      </p:sp>
    </p:spTree>
    <p:extLst>
      <p:ext uri="{BB962C8B-B14F-4D97-AF65-F5344CB8AC3E}">
        <p14:creationId xmlns:p14="http://schemas.microsoft.com/office/powerpoint/2010/main" val="126307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6</a:t>
            </a:fld>
            <a:endParaRPr lang="en-US" dirty="0"/>
          </a:p>
        </p:txBody>
      </p:sp>
    </p:spTree>
    <p:extLst>
      <p:ext uri="{BB962C8B-B14F-4D97-AF65-F5344CB8AC3E}">
        <p14:creationId xmlns:p14="http://schemas.microsoft.com/office/powerpoint/2010/main" val="105818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7</a:t>
            </a:fld>
            <a:endParaRPr lang="en-US" dirty="0"/>
          </a:p>
        </p:txBody>
      </p:sp>
    </p:spTree>
    <p:extLst>
      <p:ext uri="{BB962C8B-B14F-4D97-AF65-F5344CB8AC3E}">
        <p14:creationId xmlns:p14="http://schemas.microsoft.com/office/powerpoint/2010/main" val="290625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362D8-3B43-45FE-97A7-6D015F30FED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181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10</a:t>
            </a:fld>
            <a:endParaRPr lang="en-US" dirty="0"/>
          </a:p>
        </p:txBody>
      </p:sp>
    </p:spTree>
    <p:extLst>
      <p:ext uri="{BB962C8B-B14F-4D97-AF65-F5344CB8AC3E}">
        <p14:creationId xmlns:p14="http://schemas.microsoft.com/office/powerpoint/2010/main" val="126070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endParaRPr lang="en-US" sz="1400" kern="1200" dirty="0">
              <a:solidFill>
                <a:schemeClr val="tx1"/>
              </a:solidFill>
              <a:latin typeface="+mn-lt"/>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4D288C2B-5681-4065-AE4F-4E5210754A72}" type="slidenum">
              <a:rPr lang="en-US" smtClean="0"/>
              <a:t>11</a:t>
            </a:fld>
            <a:endParaRPr lang="en-US" dirty="0"/>
          </a:p>
        </p:txBody>
      </p:sp>
    </p:spTree>
    <p:extLst>
      <p:ext uri="{BB962C8B-B14F-4D97-AF65-F5344CB8AC3E}">
        <p14:creationId xmlns:p14="http://schemas.microsoft.com/office/powerpoint/2010/main" val="42815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12</a:t>
            </a:fld>
            <a:endParaRPr lang="en-US" dirty="0"/>
          </a:p>
        </p:txBody>
      </p:sp>
    </p:spTree>
    <p:extLst>
      <p:ext uri="{BB962C8B-B14F-4D97-AF65-F5344CB8AC3E}">
        <p14:creationId xmlns:p14="http://schemas.microsoft.com/office/powerpoint/2010/main" val="416322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 LatentView Analytics. Confidential</a:t>
            </a:r>
          </a:p>
        </p:txBody>
      </p:sp>
      <p:sp>
        <p:nvSpPr>
          <p:cNvPr id="6" name="Slide Number Placeholder 5"/>
          <p:cNvSpPr>
            <a:spLocks noGrp="1"/>
          </p:cNvSpPr>
          <p:nvPr>
            <p:ph type="sldNum" sz="quarter" idx="12"/>
          </p:nvPr>
        </p:nvSpPr>
        <p:spPr/>
        <p:txBody>
          <a:bodyPr/>
          <a:lstStyle/>
          <a:p>
            <a:fld id="{A0C1D9D2-9780-41B5-B48D-9BB1413BC614}" type="slidenum">
              <a:rPr lang="en-US" smtClean="0"/>
              <a:t>‹#›</a:t>
            </a:fld>
            <a:endParaRPr lang="en-US" dirty="0"/>
          </a:p>
        </p:txBody>
      </p:sp>
    </p:spTree>
    <p:extLst>
      <p:ext uri="{BB962C8B-B14F-4D97-AF65-F5344CB8AC3E}">
        <p14:creationId xmlns:p14="http://schemas.microsoft.com/office/powerpoint/2010/main" val="115553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srgbClr val="000000">
                  <a:tint val="75000"/>
                </a:srgbClr>
              </a:solidFill>
            </a:endParaRPr>
          </a:p>
        </p:txBody>
      </p:sp>
      <p:sp>
        <p:nvSpPr>
          <p:cNvPr id="4" name="Footer Placeholder 3"/>
          <p:cNvSpPr>
            <a:spLocks noGrp="1"/>
          </p:cNvSpPr>
          <p:nvPr>
            <p:ph type="ftr" sz="quarter" idx="11"/>
          </p:nvPr>
        </p:nvSpPr>
        <p:spPr>
          <a:xfrm>
            <a:off x="4028768" y="6492874"/>
            <a:ext cx="4114800" cy="365125"/>
          </a:xfrm>
        </p:spPr>
        <p:txBody>
          <a:bodyPr/>
          <a:lstStyle/>
          <a:p>
            <a:r>
              <a:rPr lang="en-US" dirty="0">
                <a:solidFill>
                  <a:srgbClr val="000000">
                    <a:tint val="75000"/>
                  </a:srgbClr>
                </a:solidFill>
              </a:rPr>
              <a:t>© LatentView Analytics. Confidential</a:t>
            </a:r>
          </a:p>
        </p:txBody>
      </p:sp>
      <p:sp>
        <p:nvSpPr>
          <p:cNvPr id="5" name="Slide Number Placeholder 4"/>
          <p:cNvSpPr>
            <a:spLocks noGrp="1"/>
          </p:cNvSpPr>
          <p:nvPr>
            <p:ph type="sldNum" sz="quarter" idx="12"/>
          </p:nvPr>
        </p:nvSpPr>
        <p:spPr>
          <a:xfrm>
            <a:off x="9448800" y="6492875"/>
            <a:ext cx="27432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sp>
        <p:nvSpPr>
          <p:cNvPr id="6" name="Title 1">
            <a:extLst>
              <a:ext uri="{FF2B5EF4-FFF2-40B4-BE49-F238E27FC236}">
                <a16:creationId xmlns:a16="http://schemas.microsoft.com/office/drawing/2014/main" id="{C553FD87-03A8-407C-9087-6A51E2F57633}"/>
              </a:ext>
            </a:extLst>
          </p:cNvPr>
          <p:cNvSpPr>
            <a:spLocks noGrp="1"/>
          </p:cNvSpPr>
          <p:nvPr>
            <p:ph type="title"/>
          </p:nvPr>
        </p:nvSpPr>
        <p:spPr>
          <a:xfrm>
            <a:off x="115076" y="0"/>
            <a:ext cx="11198918" cy="703385"/>
          </a:xfrm>
        </p:spPr>
        <p:txBody>
          <a:bodyPr>
            <a:normAutofit/>
          </a:bodyPr>
          <a:lstStyle>
            <a:lvl1pPr>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out Background Colo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000" y="1295400"/>
            <a:ext cx="11176000" cy="4800600"/>
          </a:xfrm>
        </p:spPr>
        <p:txBody>
          <a:bodyPr/>
          <a:lstStyle/>
          <a:p>
            <a:pPr lvl="0"/>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BDBFAF64-8580-4F00-BFC2-0F9E0FF8BB79}"/>
              </a:ext>
            </a:extLst>
          </p:cNvPr>
          <p:cNvSpPr>
            <a:spLocks noGrp="1"/>
          </p:cNvSpPr>
          <p:nvPr>
            <p:ph type="ftr" sz="quarter" idx="11"/>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38A87CD-F331-49C6-A0C6-91F06F004AB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2" name="Title 1"/>
          <p:cNvSpPr>
            <a:spLocks noGrp="1"/>
          </p:cNvSpPr>
          <p:nvPr>
            <p:ph type="title"/>
          </p:nvPr>
        </p:nvSpPr>
        <p:spPr>
          <a:xfrm>
            <a:off x="18834" y="1"/>
            <a:ext cx="11651854" cy="532262"/>
          </a:xfrm>
          <a:prstGeom prst="rect">
            <a:avLst/>
          </a:prstGeom>
          <a:noFill/>
        </p:spPr>
        <p:txBody>
          <a:bodyPr anchor="ctr"/>
          <a:lstStyle>
            <a:lvl1pPr>
              <a:defRPr sz="2800">
                <a:solidFill>
                  <a:schemeClr val="tx2"/>
                </a:solidFill>
                <a:latin typeface="Segoe UI Semibold" panose="020B0702040204020203" pitchFamily="34" charset="0"/>
              </a:defRPr>
            </a:lvl1pPr>
          </a:lstStyle>
          <a:p>
            <a:r>
              <a:rPr lang="en-US"/>
              <a:t>Click to edit Master title style</a:t>
            </a:r>
          </a:p>
        </p:txBody>
      </p:sp>
      <p:sp>
        <p:nvSpPr>
          <p:cNvPr id="4" name="Footer Placeholder 3"/>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
        <p:nvSpPr>
          <p:cNvPr id="5" name="Slide Number Placeholder 4"/>
          <p:cNvSpPr>
            <a:spLocks noGrp="1"/>
          </p:cNvSpPr>
          <p:nvPr>
            <p:ph type="sldNum" sz="quarter" idx="11"/>
          </p:nvPr>
        </p:nvSpPr>
        <p:spPr>
          <a:xfrm>
            <a:off x="163777" y="6492830"/>
            <a:ext cx="5689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6CD9AD5F-3CCE-084D-84D8-4A35232D3779}" type="slidenum">
              <a:rPr lang="en-US" smtClean="0">
                <a:solidFill>
                  <a:srgbClr val="000000">
                    <a:tint val="75000"/>
                  </a:srgbClr>
                </a:solidFill>
              </a:rPr>
              <a:pPr/>
              <a:t>‹#›</a:t>
            </a:fld>
            <a:endParaRPr lang="en-US" dirty="0">
              <a:solidFill>
                <a:srgbClr val="000000">
                  <a:tint val="75000"/>
                </a:srgb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 LatentView Analytics. Confidential</a:t>
            </a: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dirty="0">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dirty="0"/>
              <a:t>Click icon to add picture</a:t>
            </a:r>
            <a:endParaRPr lang="en-IN" dirty="0"/>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6C3A42E-BF16-4274-B684-B3B8BB79AE41}"/>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a:xfrm>
            <a:off x="4028768" y="6492874"/>
            <a:ext cx="4114800" cy="365125"/>
          </a:xfrm>
        </p:spPr>
        <p:txBody>
          <a:bodyPr/>
          <a:lstStyle/>
          <a:p>
            <a:r>
              <a:rPr lang="en-US" dirty="0"/>
              <a:t>© LatentView Analytics. Confidential</a:t>
            </a:r>
          </a:p>
        </p:txBody>
      </p:sp>
      <p:sp>
        <p:nvSpPr>
          <p:cNvPr id="5" name="Slide Number Placeholder 4"/>
          <p:cNvSpPr>
            <a:spLocks noGrp="1"/>
          </p:cNvSpPr>
          <p:nvPr>
            <p:ph type="sldNum" sz="quarter" idx="12"/>
          </p:nvPr>
        </p:nvSpPr>
        <p:spPr>
          <a:xfrm>
            <a:off x="9448800" y="6492875"/>
            <a:ext cx="27432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A0C1D9D2-9780-41B5-B48D-9BB1413BC614}" type="slidenum">
              <a:rPr lang="en-US" smtClean="0"/>
              <a:pPr/>
              <a:t>‹#›</a:t>
            </a:fld>
            <a:endParaRPr lang="en-US" dirty="0"/>
          </a:p>
        </p:txBody>
      </p:sp>
      <p:sp>
        <p:nvSpPr>
          <p:cNvPr id="6" name="Title 1">
            <a:extLst>
              <a:ext uri="{FF2B5EF4-FFF2-40B4-BE49-F238E27FC236}">
                <a16:creationId xmlns:a16="http://schemas.microsoft.com/office/drawing/2014/main" id="{C553FD87-03A8-407C-9087-6A51E2F57633}"/>
              </a:ext>
            </a:extLst>
          </p:cNvPr>
          <p:cNvSpPr>
            <a:spLocks noGrp="1"/>
          </p:cNvSpPr>
          <p:nvPr>
            <p:ph type="title"/>
          </p:nvPr>
        </p:nvSpPr>
        <p:spPr>
          <a:xfrm>
            <a:off x="115076" y="0"/>
            <a:ext cx="11198918" cy="703385"/>
          </a:xfrm>
        </p:spPr>
        <p:txBody>
          <a:bodyPr>
            <a:normAutofit/>
          </a:bodyPr>
          <a:lstStyle>
            <a:lvl1pPr>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3068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ext uri="{BB962C8B-B14F-4D97-AF65-F5344CB8AC3E}">
        <p14:creationId xmlns:p14="http://schemas.microsoft.com/office/powerpoint/2010/main" val="27156656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Picture without Background Colo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000" y="1295400"/>
            <a:ext cx="11176000" cy="4800600"/>
          </a:xfrm>
        </p:spPr>
        <p:txBody>
          <a:bodyPr/>
          <a:lstStyle/>
          <a:p>
            <a:pPr lvl="0"/>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BDBFAF64-8580-4F00-BFC2-0F9E0FF8BB79}"/>
              </a:ext>
            </a:extLst>
          </p:cNvPr>
          <p:cNvSpPr>
            <a:spLocks noGrp="1"/>
          </p:cNvSpPr>
          <p:nvPr>
            <p:ph type="ftr" sz="quarter" idx="11"/>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18812146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38A87CD-F331-49C6-A0C6-91F06F004AB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158034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2" name="Title 1"/>
          <p:cNvSpPr>
            <a:spLocks noGrp="1"/>
          </p:cNvSpPr>
          <p:nvPr>
            <p:ph type="title"/>
          </p:nvPr>
        </p:nvSpPr>
        <p:spPr>
          <a:xfrm>
            <a:off x="18834" y="1"/>
            <a:ext cx="11651854" cy="532262"/>
          </a:xfrm>
          <a:prstGeom prst="rect">
            <a:avLst/>
          </a:prstGeom>
          <a:noFill/>
        </p:spPr>
        <p:txBody>
          <a:bodyPr anchor="ctr"/>
          <a:lstStyle>
            <a:lvl1pPr>
              <a:defRPr sz="2800">
                <a:solidFill>
                  <a:schemeClr val="tx2"/>
                </a:solidFill>
                <a:latin typeface="Segoe UI Semibold" panose="020B0702040204020203" pitchFamily="34" charset="0"/>
              </a:defRPr>
            </a:lvl1pPr>
          </a:lstStyle>
          <a:p>
            <a:r>
              <a:rPr lang="en-US"/>
              <a:t>Click to edit Master title style</a:t>
            </a:r>
          </a:p>
        </p:txBody>
      </p:sp>
      <p:sp>
        <p:nvSpPr>
          <p:cNvPr id="4" name="Footer Placeholder 3"/>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
        <p:nvSpPr>
          <p:cNvPr id="5" name="Slide Number Placeholder 4"/>
          <p:cNvSpPr>
            <a:spLocks noGrp="1"/>
          </p:cNvSpPr>
          <p:nvPr>
            <p:ph type="sldNum" sz="quarter" idx="11"/>
          </p:nvPr>
        </p:nvSpPr>
        <p:spPr>
          <a:xfrm>
            <a:off x="163777" y="6492830"/>
            <a:ext cx="5689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6CD9AD5F-3CCE-084D-84D8-4A35232D3779}" type="slidenum">
              <a:rPr lang="en-US" smtClean="0"/>
              <a:pPr/>
              <a:t>‹#›</a:t>
            </a:fld>
            <a:endParaRPr lang="en-US" dirty="0"/>
          </a:p>
        </p:txBody>
      </p:sp>
    </p:spTree>
    <p:extLst>
      <p:ext uri="{BB962C8B-B14F-4D97-AF65-F5344CB8AC3E}">
        <p14:creationId xmlns:p14="http://schemas.microsoft.com/office/powerpoint/2010/main" val="118779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 LatentView Analytics. Confidential</a:t>
            </a: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dirty="0">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dirty="0"/>
              <a:t>Click icon to add picture</a:t>
            </a:r>
            <a:endParaRPr lang="en-IN" dirty="0"/>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ext uri="{BB962C8B-B14F-4D97-AF65-F5344CB8AC3E}">
        <p14:creationId xmlns:p14="http://schemas.microsoft.com/office/powerpoint/2010/main" val="148227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6C3A42E-BF16-4274-B684-B3B8BB79AE41}"/>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21200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srgbClr val="000000">
                  <a:tint val="75000"/>
                </a:srgbClr>
              </a:solidFill>
            </a:endParaRPr>
          </a:p>
        </p:txBody>
      </p:sp>
      <p:sp>
        <p:nvSpPr>
          <p:cNvPr id="5" name="Footer Placeholder 4"/>
          <p:cNvSpPr>
            <a:spLocks noGrp="1"/>
          </p:cNvSpPr>
          <p:nvPr>
            <p:ph type="ftr" sz="quarter" idx="11"/>
          </p:nvPr>
        </p:nvSpPr>
        <p:spPr/>
        <p:txBody>
          <a:bodyPr/>
          <a:lstStyle/>
          <a:p>
            <a:r>
              <a:rPr lang="en-US" dirty="0">
                <a:solidFill>
                  <a:srgbClr val="000000">
                    <a:tint val="75000"/>
                  </a:srgbClr>
                </a:solidFill>
              </a:rPr>
              <a:t>© LatentView Analytics. Confidential</a:t>
            </a:r>
          </a:p>
        </p:txBody>
      </p:sp>
      <p:sp>
        <p:nvSpPr>
          <p:cNvPr id="6" name="Slide Number Placeholder 5"/>
          <p:cNvSpPr>
            <a:spLocks noGrp="1"/>
          </p:cNvSpPr>
          <p:nvPr>
            <p:ph type="sldNum" sz="quarter" idx="12"/>
          </p:nvPr>
        </p:nvSpPr>
        <p:spPr/>
        <p:txBody>
          <a:body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LatentView Analytics.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1D9D2-9780-41B5-B48D-9BB1413BC614}" type="slidenum">
              <a:rPr lang="en-US" smtClean="0"/>
              <a:t>‹#›</a:t>
            </a:fld>
            <a:endParaRPr lang="en-US" dirty="0"/>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353799" y="97401"/>
            <a:ext cx="727710" cy="555779"/>
          </a:xfrm>
          <a:prstGeom prst="rect">
            <a:avLst/>
          </a:prstGeom>
        </p:spPr>
      </p:pic>
    </p:spTree>
    <p:extLst>
      <p:ext uri="{BB962C8B-B14F-4D97-AF65-F5344CB8AC3E}">
        <p14:creationId xmlns:p14="http://schemas.microsoft.com/office/powerpoint/2010/main" val="220467079"/>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83" r:id="rId3"/>
    <p:sldLayoutId id="2147483710" r:id="rId4"/>
    <p:sldLayoutId id="2147483713" r:id="rId5"/>
    <p:sldLayoutId id="2147483714" r:id="rId6"/>
    <p:sldLayoutId id="2147483715" r:id="rId7"/>
    <p:sldLayoutId id="2147483716"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000000">
                    <a:tint val="75000"/>
                  </a:srgbClr>
                </a:solidFill>
              </a:rPr>
              <a:t>© LatentView Analytics.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353799" y="97401"/>
            <a:ext cx="727710" cy="555779"/>
          </a:xfrm>
          <a:prstGeom prst="rect">
            <a:avLst/>
          </a:prstGeom>
        </p:spPr>
      </p:pic>
    </p:spTree>
    <p:extLst>
      <p:ext uri="{BB962C8B-B14F-4D97-AF65-F5344CB8AC3E}">
        <p14:creationId xmlns:p14="http://schemas.microsoft.com/office/powerpoint/2010/main" val="139191849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tiff"/></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71.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2.png"/><Relationship Id="rId5" Type="http://schemas.openxmlformats.org/officeDocument/2006/relationships/image" Target="../media/image73.png"/><Relationship Id="rId10" Type="http://schemas.openxmlformats.org/officeDocument/2006/relationships/image" Target="../media/image81.png"/><Relationship Id="rId4" Type="http://schemas.openxmlformats.org/officeDocument/2006/relationships/image" Target="../media/image72.png"/><Relationship Id="rId9" Type="http://schemas.openxmlformats.org/officeDocument/2006/relationships/image" Target="../media/image80.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7.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6.png"/><Relationship Id="rId2" Type="http://schemas.openxmlformats.org/officeDocument/2006/relationships/image" Target="../media/image70.png"/><Relationship Id="rId16"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3.png"/><Relationship Id="rId15" Type="http://schemas.openxmlformats.org/officeDocument/2006/relationships/image" Target="../media/image89.tiff"/><Relationship Id="rId10" Type="http://schemas.openxmlformats.org/officeDocument/2006/relationships/image" Target="../media/image85.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image" Target="../media/image75.jpeg"/><Relationship Id="rId12" Type="http://schemas.openxmlformats.org/officeDocument/2006/relationships/image" Target="../media/image80.png"/><Relationship Id="rId2" Type="http://schemas.openxmlformats.org/officeDocument/2006/relationships/image" Target="../media/image89.tiff"/><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88.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tiff"/></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95.png"/><Relationship Id="rId7" Type="http://schemas.openxmlformats.org/officeDocument/2006/relationships/image" Target="../media/image98.tiff"/><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1.tiff"/><Relationship Id="rId11" Type="http://schemas.openxmlformats.org/officeDocument/2006/relationships/image" Target="../media/image89.tiff"/><Relationship Id="rId5" Type="http://schemas.openxmlformats.org/officeDocument/2006/relationships/image" Target="../media/image97.tiff"/><Relationship Id="rId10" Type="http://schemas.openxmlformats.org/officeDocument/2006/relationships/image" Target="../media/image99.tiff"/><Relationship Id="rId4" Type="http://schemas.openxmlformats.org/officeDocument/2006/relationships/image" Target="../media/image96.png"/><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slide" Target="slide47.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image" Target="../media/image113.png"/><Relationship Id="rId4" Type="http://schemas.openxmlformats.org/officeDocument/2006/relationships/image" Target="../media/image112.jpeg"/></Relationships>
</file>

<file path=ppt/slides/_rels/slide38.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slide" Target="slide5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jpeg"/><Relationship Id="rId4" Type="http://schemas.openxmlformats.org/officeDocument/2006/relationships/image" Target="../media/image115.png"/><Relationship Id="rId9" Type="http://schemas.openxmlformats.org/officeDocument/2006/relationships/image" Target="../media/image12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35.xml"/></Relationships>
</file>

<file path=ppt/slides/_rels/slide4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slide" Target="slide36.xml"/><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gif"/><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png"/></Relationships>
</file>

<file path=ppt/slides/_rels/slide50.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latentview.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51.gif"/><Relationship Id="rId17" Type="http://schemas.openxmlformats.org/officeDocument/2006/relationships/image" Target="../media/image55.png"/><Relationship Id="rId2" Type="http://schemas.openxmlformats.org/officeDocument/2006/relationships/notesSlide" Target="../notesSlides/notesSlide4.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48.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8558" y="3736481"/>
            <a:ext cx="2667839" cy="1886470"/>
          </a:xfrm>
          <a:prstGeom prst="rect">
            <a:avLst/>
          </a:prstGeom>
        </p:spPr>
      </p:pic>
      <p:sp>
        <p:nvSpPr>
          <p:cNvPr id="6" name="TextBox 5"/>
          <p:cNvSpPr txBox="1"/>
          <p:nvPr/>
        </p:nvSpPr>
        <p:spPr>
          <a:xfrm>
            <a:off x="6577691" y="2649977"/>
            <a:ext cx="4687910" cy="461665"/>
          </a:xfrm>
          <a:prstGeom prst="rect">
            <a:avLst/>
          </a:prstGeom>
          <a:noFill/>
        </p:spPr>
        <p:txBody>
          <a:bodyPr wrap="square" rtlCol="0">
            <a:spAutoFit/>
          </a:bodyPr>
          <a:lstStyle/>
          <a:p>
            <a:pPr algn="ctr"/>
            <a:r>
              <a:rPr lang="en-IN" sz="2400" dirty="0">
                <a:solidFill>
                  <a:prstClr val="white"/>
                </a:solidFill>
                <a:latin typeface="Asap" panose="020F0504030102060203" pitchFamily="34" charset="0"/>
              </a:rPr>
              <a:t>An Introduction</a:t>
            </a:r>
          </a:p>
        </p:txBody>
      </p:sp>
      <p:sp>
        <p:nvSpPr>
          <p:cNvPr id="13" name="TextBox 12"/>
          <p:cNvSpPr txBox="1"/>
          <p:nvPr/>
        </p:nvSpPr>
        <p:spPr>
          <a:xfrm>
            <a:off x="6782408" y="3624195"/>
            <a:ext cx="4687910" cy="338554"/>
          </a:xfrm>
          <a:prstGeom prst="rect">
            <a:avLst/>
          </a:prstGeom>
          <a:noFill/>
        </p:spPr>
        <p:txBody>
          <a:bodyPr wrap="square" rtlCol="0">
            <a:spAutoFit/>
          </a:bodyPr>
          <a:lstStyle/>
          <a:p>
            <a:pPr algn="ctr"/>
            <a:r>
              <a:rPr lang="en-IN" sz="1600" i="1" dirty="0">
                <a:solidFill>
                  <a:prstClr val="white"/>
                </a:solidFill>
                <a:latin typeface="Asap" panose="020F0504030102060203" pitchFamily="34" charset="0"/>
              </a:rPr>
              <a:t>Actionable Insights. Accurate Decisions</a:t>
            </a:r>
          </a:p>
        </p:txBody>
      </p: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70269" y="0"/>
            <a:ext cx="7002568" cy="6872068"/>
          </a:xfrm>
          <a:prstGeom prst="rect">
            <a:avLst/>
          </a:prstGeom>
          <a:solidFill>
            <a:srgbClr val="47AE92"/>
          </a:solidFill>
        </p:spPr>
      </p:pic>
      <p:sp>
        <p:nvSpPr>
          <p:cNvPr id="17" name="TextBox 16"/>
          <p:cNvSpPr txBox="1"/>
          <p:nvPr/>
        </p:nvSpPr>
        <p:spPr>
          <a:xfrm>
            <a:off x="5331330" y="2865473"/>
            <a:ext cx="6891247" cy="2357568"/>
          </a:xfrm>
          <a:prstGeom prst="rect">
            <a:avLst/>
          </a:prstGeom>
          <a:noFill/>
        </p:spPr>
        <p:txBody>
          <a:bodyPr wrap="square" rtlCol="0">
            <a:spAutoFit/>
          </a:bodyPr>
          <a:lstStyle>
            <a:defPPr>
              <a:defRPr lang="en-US"/>
            </a:defPPr>
            <a:lvl1pPr algn="ctr">
              <a:defRPr sz="4400" b="1">
                <a:solidFill>
                  <a:prstClr val="white"/>
                </a:solidFill>
                <a:effectLst>
                  <a:outerShdw blurRad="38100" dist="38100" dir="2700000" algn="tl">
                    <a:srgbClr val="000000">
                      <a:alpha val="43137"/>
                    </a:srgbClr>
                  </a:outerShdw>
                </a:effectLst>
                <a:latin typeface="+mj-lt"/>
              </a:defRPr>
            </a:lvl1pPr>
          </a:lstStyle>
          <a:p>
            <a:pPr algn="l"/>
            <a:r>
              <a:rPr lang="en-IN" sz="4000" dirty="0">
                <a:latin typeface="Segoe UI Light" panose="020B0502040204020203" pitchFamily="34" charset="0"/>
              </a:rPr>
              <a:t>Proposal for Data Engineering Solution for Dropbox</a:t>
            </a:r>
            <a:endParaRPr lang="en-US" sz="2800" b="0" dirty="0">
              <a:solidFill>
                <a:srgbClr val="FFFFFF"/>
              </a:solidFill>
              <a:latin typeface="Segoe UI Light" panose="020B0502040204020203" pitchFamily="34" charset="0"/>
              <a:cs typeface="Segoe UI"/>
            </a:endParaRPr>
          </a:p>
          <a:p>
            <a:pPr lvl="0" algn="l">
              <a:lnSpc>
                <a:spcPct val="120000"/>
              </a:lnSpc>
            </a:pPr>
            <a:endParaRPr lang="en-US" sz="2800" b="0" dirty="0">
              <a:solidFill>
                <a:srgbClr val="FFFFFF"/>
              </a:solidFill>
              <a:latin typeface="Segoe UI Light" panose="020B0502040204020203" pitchFamily="34" charset="0"/>
              <a:cs typeface="Segoe UI"/>
            </a:endParaRPr>
          </a:p>
          <a:p>
            <a:pPr lvl="0" algn="l">
              <a:lnSpc>
                <a:spcPct val="120000"/>
              </a:lnSpc>
            </a:pPr>
            <a:r>
              <a:rPr lang="en-US" sz="2800" b="0" dirty="0">
                <a:solidFill>
                  <a:srgbClr val="FFFFFF"/>
                </a:solidFill>
                <a:latin typeface="Segoe UI Light" panose="020B0502040204020203" pitchFamily="34" charset="0"/>
                <a:cs typeface="Segoe UI"/>
              </a:rPr>
              <a:t>January 2018</a:t>
            </a:r>
            <a:endParaRPr lang="en-IN" sz="2800" dirty="0">
              <a:latin typeface="Segoe UI Light" panose="020B0502040204020203" pitchFamily="34" charset="0"/>
            </a:endParaRPr>
          </a:p>
        </p:txBody>
      </p:sp>
    </p:spTree>
    <p:extLst>
      <p:ext uri="{BB962C8B-B14F-4D97-AF65-F5344CB8AC3E}">
        <p14:creationId xmlns:p14="http://schemas.microsoft.com/office/powerpoint/2010/main" val="125454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135589" y="1745755"/>
            <a:ext cx="2020896" cy="1513943"/>
          </a:xfrm>
          <a:prstGeom prst="rect">
            <a:avLst/>
          </a:prstGeom>
          <a:solidFill>
            <a:srgbClr val="4BAE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p:cNvSpPr/>
          <p:nvPr/>
        </p:nvSpPr>
        <p:spPr>
          <a:xfrm>
            <a:off x="9583467" y="1704140"/>
            <a:ext cx="1891317" cy="1574541"/>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p>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58" name="Rectangle 57"/>
          <p:cNvSpPr/>
          <p:nvPr/>
        </p:nvSpPr>
        <p:spPr>
          <a:xfrm>
            <a:off x="6780314" y="2802498"/>
            <a:ext cx="1920240" cy="457200"/>
          </a:xfrm>
          <a:prstGeom prst="rect">
            <a:avLst/>
          </a:prstGeom>
          <a:solidFill>
            <a:srgbClr val="89F961">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p:cNvSpPr/>
          <p:nvPr/>
        </p:nvSpPr>
        <p:spPr>
          <a:xfrm>
            <a:off x="6772692" y="1428330"/>
            <a:ext cx="1920240" cy="1013783"/>
          </a:xfrm>
          <a:prstGeom prst="rect">
            <a:avLst/>
          </a:prstGeom>
          <a:solidFill>
            <a:srgbClr val="E3FDC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p:cNvSpPr/>
          <p:nvPr/>
        </p:nvSpPr>
        <p:spPr>
          <a:xfrm>
            <a:off x="3959502" y="1783933"/>
            <a:ext cx="1920240" cy="1462600"/>
          </a:xfrm>
          <a:prstGeom prst="rect">
            <a:avLst/>
          </a:prstGeom>
          <a:solidFill>
            <a:schemeClr val="accent4">
              <a:lumMod val="75000"/>
              <a:alpha val="69804"/>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p>
            <a:endParaRPr lang="en-IN" sz="13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06431573-D1C2-4461-B81B-EF895FD942CE}"/>
              </a:ext>
            </a:extLst>
          </p:cNvPr>
          <p:cNvSpPr>
            <a:spLocks noGrp="1"/>
          </p:cNvSpPr>
          <p:nvPr>
            <p:ph type="sldNum" sz="quarter" idx="12"/>
          </p:nvPr>
        </p:nvSpPr>
        <p:spPr/>
        <p:txBody>
          <a:bodyPr/>
          <a:lstStyle/>
          <a:p>
            <a:fld id="{6CD9AD5F-3CCE-084D-84D8-4A35232D3779}" type="slidenum">
              <a:rPr lang="en-US" smtClean="0"/>
              <a:pPr/>
              <a:t>10</a:t>
            </a:fld>
            <a:endParaRPr lang="en-US" dirty="0"/>
          </a:p>
        </p:txBody>
      </p:sp>
      <p:sp>
        <p:nvSpPr>
          <p:cNvPr id="2" name="Title 1"/>
          <p:cNvSpPr>
            <a:spLocks noGrp="1"/>
          </p:cNvSpPr>
          <p:nvPr>
            <p:ph type="title"/>
          </p:nvPr>
        </p:nvSpPr>
        <p:spPr/>
        <p:txBody>
          <a:bodyPr/>
          <a:lstStyle/>
          <a:p>
            <a:r>
              <a:rPr lang="en-US" dirty="0"/>
              <a:t>Dropbox – Current Data Ecosystem and Processes</a:t>
            </a:r>
          </a:p>
        </p:txBody>
      </p:sp>
      <p:sp>
        <p:nvSpPr>
          <p:cNvPr id="34" name="Rectangle 33"/>
          <p:cNvSpPr/>
          <p:nvPr/>
        </p:nvSpPr>
        <p:spPr>
          <a:xfrm>
            <a:off x="487823" y="1290431"/>
            <a:ext cx="369420" cy="19692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57242" y="4924094"/>
            <a:ext cx="10700251" cy="1114690"/>
          </a:xfrm>
          <a:prstGeom prst="rect">
            <a:avLst/>
          </a:prstGeom>
          <a:ln/>
          <a:effectLst>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4" name="TextBox 43"/>
          <p:cNvSpPr txBox="1"/>
          <p:nvPr/>
        </p:nvSpPr>
        <p:spPr>
          <a:xfrm rot="16200000">
            <a:off x="-130493" y="2224232"/>
            <a:ext cx="1544995" cy="307777"/>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ea typeface="Segoe UI" panose="020B0502040204020203" pitchFamily="34" charset="0"/>
                <a:cs typeface="Segoe UI" panose="020B0502040204020203" pitchFamily="34" charset="0"/>
              </a:rPr>
              <a:t>Process &amp; Tools</a:t>
            </a:r>
          </a:p>
        </p:txBody>
      </p:sp>
      <p:sp>
        <p:nvSpPr>
          <p:cNvPr id="45" name="TextBox 44"/>
          <p:cNvSpPr txBox="1"/>
          <p:nvPr/>
        </p:nvSpPr>
        <p:spPr>
          <a:xfrm>
            <a:off x="6796891" y="1394600"/>
            <a:ext cx="1525306"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Hivepad </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Aqueduct</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Forge/Nexus</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NightHawk</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Log Explorer</a:t>
            </a:r>
          </a:p>
        </p:txBody>
      </p:sp>
      <p:sp>
        <p:nvSpPr>
          <p:cNvPr id="46" name="TextBox 45"/>
          <p:cNvSpPr txBox="1"/>
          <p:nvPr/>
        </p:nvSpPr>
        <p:spPr>
          <a:xfrm>
            <a:off x="3958615" y="2004024"/>
            <a:ext cx="185890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Boomi</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Sqoop</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cLogger</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Edgestore</a:t>
            </a:r>
          </a:p>
        </p:txBody>
      </p:sp>
      <p:cxnSp>
        <p:nvCxnSpPr>
          <p:cNvPr id="50" name="Straight Arrow Connector 49"/>
          <p:cNvCxnSpPr/>
          <p:nvPr/>
        </p:nvCxnSpPr>
        <p:spPr>
          <a:xfrm>
            <a:off x="3266101" y="2521715"/>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18870" y="1804338"/>
            <a:ext cx="2289010" cy="1384995"/>
          </a:xfrm>
          <a:prstGeom prst="rect">
            <a:avLst/>
          </a:prstGeom>
          <a:noFill/>
        </p:spPr>
        <p:txBody>
          <a:bodyPr vert="horz" wrap="square" rtlCol="0">
            <a:spAutoFit/>
          </a:bodyPr>
          <a:lstStyle/>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Dropbox Application</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Dropbox Website </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SFDC</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Marketo </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Zendesk</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Bluemail</a:t>
            </a:r>
          </a:p>
        </p:txBody>
      </p:sp>
      <p:sp>
        <p:nvSpPr>
          <p:cNvPr id="57" name="Rectangle 56"/>
          <p:cNvSpPr/>
          <p:nvPr/>
        </p:nvSpPr>
        <p:spPr>
          <a:xfrm>
            <a:off x="3960487" y="1465706"/>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Pipelines</a:t>
            </a:r>
          </a:p>
        </p:txBody>
      </p:sp>
      <p:sp>
        <p:nvSpPr>
          <p:cNvPr id="59" name="Rectangle 58"/>
          <p:cNvSpPr/>
          <p:nvPr/>
        </p:nvSpPr>
        <p:spPr>
          <a:xfrm>
            <a:off x="6770789" y="1107293"/>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UI Tools</a:t>
            </a:r>
          </a:p>
        </p:txBody>
      </p:sp>
      <p:sp>
        <p:nvSpPr>
          <p:cNvPr id="62" name="Rectangle 61"/>
          <p:cNvSpPr/>
          <p:nvPr/>
        </p:nvSpPr>
        <p:spPr>
          <a:xfrm>
            <a:off x="9583467" y="1448287"/>
            <a:ext cx="1891317"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Export</a:t>
            </a:r>
          </a:p>
        </p:txBody>
      </p:sp>
      <p:sp>
        <p:nvSpPr>
          <p:cNvPr id="54" name="Rectangle 53"/>
          <p:cNvSpPr/>
          <p:nvPr/>
        </p:nvSpPr>
        <p:spPr>
          <a:xfrm>
            <a:off x="1141431" y="1451842"/>
            <a:ext cx="201168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Sources</a:t>
            </a:r>
          </a:p>
        </p:txBody>
      </p:sp>
      <p:pic>
        <p:nvPicPr>
          <p:cNvPr id="51" name="Picture 6" descr="Image result for tera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153" y="1309573"/>
            <a:ext cx="338264" cy="359791"/>
          </a:xfrm>
          <a:prstGeom prst="rect">
            <a:avLst/>
          </a:prstGeom>
          <a:noFill/>
          <a:extLst>
            <a:ext uri="{909E8E84-426E-40DD-AFC4-6F175D3DCCD1}">
              <a14:hiddenFill xmlns:a14="http://schemas.microsoft.com/office/drawing/2010/main">
                <a:solidFill>
                  <a:srgbClr val="FFFFFF"/>
                </a:solidFill>
              </a14:hiddenFill>
            </a:ext>
          </a:extLst>
        </p:spPr>
      </p:pic>
      <p:sp>
        <p:nvSpPr>
          <p:cNvPr id="47" name="Flowchart: Direct Access Storage 46"/>
          <p:cNvSpPr/>
          <p:nvPr/>
        </p:nvSpPr>
        <p:spPr>
          <a:xfrm>
            <a:off x="3781646" y="1383324"/>
            <a:ext cx="337945" cy="278106"/>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26" name="Picture 2" descr="Image result for tools icon"/>
          <p:cNvPicPr>
            <a:picLocks noChangeAspect="1" noChangeArrowheads="1"/>
          </p:cNvPicPr>
          <p:nvPr/>
        </p:nvPicPr>
        <p:blipFill>
          <a:blip r:embed="rId4" cstate="hq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6244" y="963150"/>
            <a:ext cx="314287" cy="314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ization 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469976" y="1377282"/>
            <a:ext cx="273129" cy="291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2A284E-5035-4864-9455-E3CAB763F0A7}"/>
              </a:ext>
            </a:extLst>
          </p:cNvPr>
          <p:cNvSpPr txBox="1"/>
          <p:nvPr/>
        </p:nvSpPr>
        <p:spPr>
          <a:xfrm>
            <a:off x="320842" y="532263"/>
            <a:ext cx="11349846" cy="430887"/>
          </a:xfrm>
          <a:prstGeom prst="rect">
            <a:avLst/>
          </a:prstGeom>
          <a:noFill/>
        </p:spPr>
        <p:txBody>
          <a:bodyPr wrap="square" rtlCol="0">
            <a:spAutoFit/>
          </a:bodyPr>
          <a:lstStyle/>
          <a:p>
            <a:r>
              <a:rPr lang="en-US" sz="2200" i="1" dirty="0"/>
              <a:t>Dropbox data ecosystem and toolset allows democratization of data across the enterprise</a:t>
            </a:r>
          </a:p>
        </p:txBody>
      </p:sp>
      <p:sp>
        <p:nvSpPr>
          <p:cNvPr id="6" name="Flowchart: Extract 5">
            <a:extLst>
              <a:ext uri="{FF2B5EF4-FFF2-40B4-BE49-F238E27FC236}">
                <a16:creationId xmlns:a16="http://schemas.microsoft.com/office/drawing/2014/main" id="{18B0B8C5-8A1D-4FA0-9969-EF2675AECFB4}"/>
              </a:ext>
            </a:extLst>
          </p:cNvPr>
          <p:cNvSpPr/>
          <p:nvPr/>
        </p:nvSpPr>
        <p:spPr>
          <a:xfrm flipV="1">
            <a:off x="5351785" y="4620614"/>
            <a:ext cx="1711163" cy="17811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2506D7B3-3393-4221-B86A-0A8040376534}"/>
              </a:ext>
            </a:extLst>
          </p:cNvPr>
          <p:cNvGraphicFramePr>
            <a:graphicFrameLocks noGrp="1"/>
          </p:cNvGraphicFramePr>
          <p:nvPr>
            <p:extLst/>
          </p:nvPr>
        </p:nvGraphicFramePr>
        <p:xfrm>
          <a:off x="872302" y="3691047"/>
          <a:ext cx="10690692" cy="822960"/>
        </p:xfrm>
        <a:graphic>
          <a:graphicData uri="http://schemas.openxmlformats.org/drawingml/2006/table">
            <a:tbl>
              <a:tblPr firstRow="1" bandRow="1">
                <a:tableStyleId>{5C22544A-7EE6-4342-B048-85BDC9FD1C3A}</a:tableStyleId>
              </a:tblPr>
              <a:tblGrid>
                <a:gridCol w="2672673">
                  <a:extLst>
                    <a:ext uri="{9D8B030D-6E8A-4147-A177-3AD203B41FA5}">
                      <a16:colId xmlns:a16="http://schemas.microsoft.com/office/drawing/2014/main" val="3646066626"/>
                    </a:ext>
                  </a:extLst>
                </a:gridCol>
                <a:gridCol w="2672673">
                  <a:extLst>
                    <a:ext uri="{9D8B030D-6E8A-4147-A177-3AD203B41FA5}">
                      <a16:colId xmlns:a16="http://schemas.microsoft.com/office/drawing/2014/main" val="3414311382"/>
                    </a:ext>
                  </a:extLst>
                </a:gridCol>
                <a:gridCol w="2672673">
                  <a:extLst>
                    <a:ext uri="{9D8B030D-6E8A-4147-A177-3AD203B41FA5}">
                      <a16:colId xmlns:a16="http://schemas.microsoft.com/office/drawing/2014/main" val="3232426896"/>
                    </a:ext>
                  </a:extLst>
                </a:gridCol>
                <a:gridCol w="2672673">
                  <a:extLst>
                    <a:ext uri="{9D8B030D-6E8A-4147-A177-3AD203B41FA5}">
                      <a16:colId xmlns:a16="http://schemas.microsoft.com/office/drawing/2014/main" val="1743274693"/>
                    </a:ext>
                  </a:extLst>
                </a:gridCol>
              </a:tblGrid>
              <a:tr h="760934">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Dropbox Data (App &amp; Website)  &amp; Vendor data is </a:t>
                      </a:r>
                      <a:r>
                        <a:rPr lang="en-US" sz="1200" b="0" baseline="0" dirty="0">
                          <a:solidFill>
                            <a:schemeClr val="tx1"/>
                          </a:solidFill>
                          <a:latin typeface="Segoe UI" panose="020B0502040204020203" pitchFamily="34" charset="0"/>
                          <a:cs typeface="Segoe UI" panose="020B0502040204020203" pitchFamily="34" charset="0"/>
                        </a:rPr>
                        <a:t>sourced through different Data Pipelines </a:t>
                      </a:r>
                    </a:p>
                  </a:txBody>
                  <a:tcPr>
                    <a:solidFill>
                      <a:srgbClr val="F1F1F1"/>
                    </a:solidFill>
                  </a:tcPr>
                </a:tc>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Data from multiple sources is routed through the respective data pipeline into data warehouse</a:t>
                      </a:r>
                    </a:p>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a:solidFill>
                      <a:srgbClr val="F1F1F1"/>
                    </a:solidFill>
                  </a:tcPr>
                </a:tc>
                <a:tc>
                  <a:txBody>
                    <a:bodyPr/>
                    <a:lstStyle/>
                    <a:p>
                      <a:pPr marL="0" indent="0" algn="l">
                        <a:buFont typeface="Arial" panose="020B0604020202020204" pitchFamily="34" charset="0"/>
                        <a:buNone/>
                      </a:pPr>
                      <a:r>
                        <a:rPr lang="en-US" sz="1200" b="0" baseline="0" dirty="0">
                          <a:solidFill>
                            <a:schemeClr val="tx1"/>
                          </a:solidFill>
                          <a:latin typeface="Segoe UI" panose="020B0502040204020203" pitchFamily="34" charset="0"/>
                          <a:cs typeface="Segoe UI" panose="020B0502040204020203" pitchFamily="34" charset="0"/>
                        </a:rPr>
                        <a:t>Many UI tools are built on top of Hive to query, visualize, interpret data and schedule jobs</a:t>
                      </a:r>
                      <a:endParaRPr lang="en-US" sz="1200" b="0" dirty="0">
                        <a:solidFill>
                          <a:schemeClr val="tx1"/>
                        </a:solidFill>
                        <a:latin typeface="Segoe UI" panose="020B0502040204020203" pitchFamily="34" charset="0"/>
                        <a:cs typeface="Segoe UI" panose="020B0502040204020203" pitchFamily="34" charset="0"/>
                      </a:endParaRPr>
                    </a:p>
                  </a:txBody>
                  <a:tcPr>
                    <a:solidFill>
                      <a:srgbClr val="F1F1F1"/>
                    </a:solidFill>
                  </a:tcPr>
                </a:tc>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Data is exported</a:t>
                      </a:r>
                      <a:r>
                        <a:rPr lang="en-US" sz="1200" b="0" baseline="0" dirty="0">
                          <a:solidFill>
                            <a:schemeClr val="tx1"/>
                          </a:solidFill>
                          <a:latin typeface="Segoe UI" panose="020B0502040204020203" pitchFamily="34" charset="0"/>
                          <a:cs typeface="Segoe UI" panose="020B0502040204020203" pitchFamily="34" charset="0"/>
                        </a:rPr>
                        <a:t> out of Hive &amp; Redshift to create </a:t>
                      </a:r>
                      <a:r>
                        <a:rPr lang="en-US" sz="1200" b="0" dirty="0">
                          <a:solidFill>
                            <a:schemeClr val="tx1"/>
                          </a:solidFill>
                          <a:latin typeface="Segoe UI" panose="020B0502040204020203" pitchFamily="34" charset="0"/>
                          <a:cs typeface="Segoe UI" panose="020B0502040204020203" pitchFamily="34" charset="0"/>
                        </a:rPr>
                        <a:t>Tableau dashboards &amp; campaign lists</a:t>
                      </a:r>
                    </a:p>
                  </a:txBody>
                  <a:tcPr>
                    <a:solidFill>
                      <a:srgbClr val="F1F1F1"/>
                    </a:solidFill>
                  </a:tcPr>
                </a:tc>
                <a:extLst>
                  <a:ext uri="{0D108BD9-81ED-4DB2-BD59-A6C34878D82A}">
                    <a16:rowId xmlns:a16="http://schemas.microsoft.com/office/drawing/2014/main" val="3906145795"/>
                  </a:ext>
                </a:extLst>
              </a:tr>
            </a:tbl>
          </a:graphicData>
        </a:graphic>
      </p:graphicFrame>
      <p:sp>
        <p:nvSpPr>
          <p:cNvPr id="5" name="TextBox 4"/>
          <p:cNvSpPr txBox="1"/>
          <p:nvPr/>
        </p:nvSpPr>
        <p:spPr>
          <a:xfrm>
            <a:off x="9571568" y="1771975"/>
            <a:ext cx="1820872" cy="954107"/>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defPPr>
              <a:defRPr lang="en-US"/>
            </a:defPPr>
            <a:lvl1pPr>
              <a:defRPr sz="1400">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buFont typeface="Arial" panose="020B0604020202020204" pitchFamily="34" charset="0"/>
              <a:buChar char="•"/>
            </a:pPr>
            <a:r>
              <a:rPr lang="en-US" dirty="0">
                <a:solidFill>
                  <a:schemeClr val="tx1"/>
                </a:solidFill>
              </a:rPr>
              <a:t>Sqoop</a:t>
            </a:r>
          </a:p>
          <a:p>
            <a:pPr marL="285750" indent="-285750">
              <a:buFont typeface="Arial" panose="020B0604020202020204" pitchFamily="34" charset="0"/>
              <a:buChar char="•"/>
            </a:pPr>
            <a:r>
              <a:rPr lang="en-US" dirty="0">
                <a:solidFill>
                  <a:schemeClr val="tx1"/>
                </a:solidFill>
              </a:rPr>
              <a:t>Kafka</a:t>
            </a:r>
          </a:p>
          <a:p>
            <a:pPr marL="285750" indent="-285750">
              <a:buFont typeface="Arial" panose="020B0604020202020204" pitchFamily="34" charset="0"/>
              <a:buChar char="•"/>
            </a:pPr>
            <a:r>
              <a:rPr lang="en-US" dirty="0">
                <a:solidFill>
                  <a:schemeClr val="tx1"/>
                </a:solidFill>
              </a:rPr>
              <a:t>Spreadsheets</a:t>
            </a:r>
          </a:p>
          <a:p>
            <a:pPr marL="285750" indent="-285750">
              <a:buFont typeface="Arial" panose="020B0604020202020204" pitchFamily="34" charset="0"/>
              <a:buChar char="•"/>
            </a:pPr>
            <a:r>
              <a:rPr lang="en-US" dirty="0">
                <a:solidFill>
                  <a:schemeClr val="tx1"/>
                </a:solidFill>
              </a:rPr>
              <a:t>Visualizations</a:t>
            </a:r>
          </a:p>
        </p:txBody>
      </p:sp>
      <p:pic>
        <p:nvPicPr>
          <p:cNvPr id="8" name="Picture 7"/>
          <p:cNvPicPr>
            <a:picLocks noChangeAspect="1"/>
          </p:cNvPicPr>
          <p:nvPr/>
        </p:nvPicPr>
        <p:blipFill>
          <a:blip r:embed="rId6"/>
          <a:stretch>
            <a:fillRect/>
          </a:stretch>
        </p:blipFill>
        <p:spPr>
          <a:xfrm>
            <a:off x="10384006" y="2774432"/>
            <a:ext cx="365760" cy="280636"/>
          </a:xfrm>
          <a:prstGeom prst="rect">
            <a:avLst/>
          </a:prstGeom>
        </p:spPr>
      </p:pic>
      <p:pic>
        <p:nvPicPr>
          <p:cNvPr id="9" name="Picture 2" descr="Related image"/>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32581" y="2754764"/>
            <a:ext cx="365760" cy="35010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6780314" y="2496155"/>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Storage</a:t>
            </a:r>
          </a:p>
        </p:txBody>
      </p:sp>
      <p:sp>
        <p:nvSpPr>
          <p:cNvPr id="10" name="Rectangle 9"/>
          <p:cNvSpPr/>
          <p:nvPr/>
        </p:nvSpPr>
        <p:spPr>
          <a:xfrm>
            <a:off x="6825400" y="2808445"/>
            <a:ext cx="1862555" cy="492443"/>
          </a:xfrm>
          <a:prstGeom prst="rect">
            <a:avLst/>
          </a:prstGeom>
        </p:spPr>
        <p:txBody>
          <a:bodyPr wrap="square">
            <a:spAutoFit/>
          </a:bodyPr>
          <a:lstStyle/>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Hive	</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AWS Redshift</a:t>
            </a:r>
          </a:p>
        </p:txBody>
      </p:sp>
      <p:pic>
        <p:nvPicPr>
          <p:cNvPr id="48" name="Picture 6" descr="Image result for Tableau icon"/>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953945" y="2722029"/>
            <a:ext cx="365760" cy="38903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49" idx="2"/>
            <a:endCxn id="53" idx="2"/>
          </p:cNvCxnSpPr>
          <p:nvPr/>
        </p:nvCxnSpPr>
        <p:spPr>
          <a:xfrm rot="5400000" flipH="1">
            <a:off x="6295695" y="-954749"/>
            <a:ext cx="18983" cy="8447878"/>
          </a:xfrm>
          <a:prstGeom prst="bentConnector3">
            <a:avLst>
              <a:gd name="adj1" fmla="val -1631065"/>
            </a:avLst>
          </a:prstGeom>
          <a:ln>
            <a:tailEnd type="triangle"/>
          </a:ln>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5138243" y="3328801"/>
            <a:ext cx="3166147" cy="276999"/>
          </a:xfrm>
          <a:prstGeom prst="rect">
            <a:avLst/>
          </a:prstGeom>
          <a:noFill/>
        </p:spPr>
        <p:txBody>
          <a:bodyPr wrap="square" rtlCol="0">
            <a:spAutoFit/>
          </a:bodyPr>
          <a:lstStyle/>
          <a:p>
            <a:r>
              <a:rPr lang="en-US" sz="1200" i="1" dirty="0">
                <a:solidFill>
                  <a:srgbClr val="0070C0"/>
                </a:solidFill>
              </a:rPr>
              <a:t>Campaign Lists/Stormcrow Population </a:t>
            </a:r>
          </a:p>
        </p:txBody>
      </p:sp>
      <p:sp>
        <p:nvSpPr>
          <p:cNvPr id="42" name="Rectangle 41"/>
          <p:cNvSpPr/>
          <p:nvPr/>
        </p:nvSpPr>
        <p:spPr>
          <a:xfrm>
            <a:off x="857242" y="4932842"/>
            <a:ext cx="10559814" cy="1061829"/>
          </a:xfrm>
          <a:prstGeom prst="rect">
            <a:avLst/>
          </a:prstGeom>
        </p:spPr>
        <p:txBody>
          <a:bodyPr wrap="square">
            <a:spAutoFit/>
          </a:bodyPr>
          <a:lstStyle/>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Democratized data:</a:t>
            </a:r>
            <a:r>
              <a:rPr lang="en-US" sz="1400" dirty="0">
                <a:latin typeface="Segoe UI" panose="020B0502040204020203" pitchFamily="34" charset="0"/>
                <a:ea typeface="Segoe UI" panose="020B0502040204020203" pitchFamily="34" charset="0"/>
                <a:cs typeface="Segoe UI" panose="020B0502040204020203" pitchFamily="34" charset="0"/>
              </a:rPr>
              <a:t> Dropbox allows all users to access &amp; create data tables/views of their own (Exception to Restricted schemas)</a:t>
            </a:r>
          </a:p>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Flexibility &amp; Ease of Use: </a:t>
            </a:r>
            <a:r>
              <a:rPr lang="en-US" sz="1400" dirty="0">
                <a:latin typeface="Segoe UI" panose="020B0502040204020203" pitchFamily="34" charset="0"/>
                <a:ea typeface="Segoe UI" panose="020B0502040204020203" pitchFamily="34" charset="0"/>
                <a:cs typeface="Segoe UI" panose="020B0502040204020203" pitchFamily="34" charset="0"/>
              </a:rPr>
              <a:t>Dropbox offers flexibility with lot of UI tools which allows users/teams to explore &amp; build custom reports</a:t>
            </a:r>
          </a:p>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Short Time to Insights: </a:t>
            </a:r>
            <a:r>
              <a:rPr lang="en-US" sz="1400" dirty="0">
                <a:latin typeface="Segoe UI" panose="020B0502040204020203" pitchFamily="34" charset="0"/>
                <a:ea typeface="Segoe UI" panose="020B0502040204020203" pitchFamily="34" charset="0"/>
                <a:cs typeface="Segoe UI" panose="020B0502040204020203" pitchFamily="34" charset="0"/>
              </a:rPr>
              <a:t>Self-powered dashboards helps some product &amp; analytics teams to make quick decisions on a daily basis</a:t>
            </a:r>
          </a:p>
        </p:txBody>
      </p:sp>
      <p:pic>
        <p:nvPicPr>
          <p:cNvPr id="61" name="Picture 60"/>
          <p:cNvPicPr>
            <a:picLocks noChangeAspect="1"/>
          </p:cNvPicPr>
          <p:nvPr/>
        </p:nvPicPr>
        <p:blipFill>
          <a:blip r:embed="rId9">
            <a:duotone>
              <a:schemeClr val="accent4">
                <a:shade val="45000"/>
                <a:satMod val="135000"/>
              </a:schemeClr>
              <a:prstClr val="white"/>
            </a:duotone>
          </a:blip>
          <a:stretch>
            <a:fillRect/>
          </a:stretch>
        </p:blipFill>
        <p:spPr>
          <a:xfrm>
            <a:off x="6780314" y="2520853"/>
            <a:ext cx="348925" cy="299336"/>
          </a:xfrm>
          <a:prstGeom prst="rect">
            <a:avLst/>
          </a:prstGeom>
          <a:noFill/>
          <a:ln>
            <a:noFill/>
          </a:ln>
        </p:spPr>
      </p:pic>
      <p:cxnSp>
        <p:nvCxnSpPr>
          <p:cNvPr id="38" name="Straight Arrow Connector 37"/>
          <p:cNvCxnSpPr/>
          <p:nvPr/>
        </p:nvCxnSpPr>
        <p:spPr>
          <a:xfrm>
            <a:off x="6014751" y="2596829"/>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95606" y="2063273"/>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87E43F9-3363-4960-8A93-31C222D3A053}"/>
              </a:ext>
            </a:extLst>
          </p:cNvPr>
          <p:cNvSpPr txBox="1"/>
          <p:nvPr/>
        </p:nvSpPr>
        <p:spPr>
          <a:xfrm>
            <a:off x="835924" y="6159904"/>
            <a:ext cx="10721569" cy="461665"/>
          </a:xfrm>
          <a:prstGeom prst="rect">
            <a:avLst/>
          </a:prstGeom>
          <a:noFill/>
        </p:spPr>
        <p:txBody>
          <a:bodyPr wrap="square" rtlCol="0">
            <a:spAutoFit/>
          </a:bodyPr>
          <a:lstStyle/>
          <a:p>
            <a:pPr algn="r"/>
            <a:r>
              <a:rPr lang="en-US" sz="2400" b="1" i="1" dirty="0">
                <a:solidFill>
                  <a:srgbClr val="002060"/>
                </a:solidFill>
              </a:rPr>
              <a:t>However this has led to some challenges…</a:t>
            </a:r>
          </a:p>
        </p:txBody>
      </p:sp>
      <p:sp>
        <p:nvSpPr>
          <p:cNvPr id="43" name="Footer Placeholder 3">
            <a:extLst>
              <a:ext uri="{FF2B5EF4-FFF2-40B4-BE49-F238E27FC236}">
                <a16:creationId xmlns:a16="http://schemas.microsoft.com/office/drawing/2014/main" id="{F2CB9B74-C298-457B-A891-905DAE58145E}"/>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313215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440316-1A99-420D-8619-D6D1D1E98EB7}"/>
              </a:ext>
            </a:extLst>
          </p:cNvPr>
          <p:cNvSpPr>
            <a:spLocks noGrp="1"/>
          </p:cNvSpPr>
          <p:nvPr>
            <p:ph type="sldNum" sz="quarter" idx="12"/>
          </p:nvPr>
        </p:nvSpPr>
        <p:spPr/>
        <p:txBody>
          <a:bodyPr/>
          <a:lstStyle/>
          <a:p>
            <a:fld id="{6CD9AD5F-3CCE-084D-84D8-4A35232D3779}" type="slidenum">
              <a:rPr lang="en-US" smtClean="0"/>
              <a:pPr/>
              <a:t>11</a:t>
            </a:fld>
            <a:endParaRPr lang="en-US" dirty="0"/>
          </a:p>
        </p:txBody>
      </p:sp>
      <p:sp>
        <p:nvSpPr>
          <p:cNvPr id="2" name="Title 1"/>
          <p:cNvSpPr>
            <a:spLocks noGrp="1"/>
          </p:cNvSpPr>
          <p:nvPr>
            <p:ph type="title"/>
          </p:nvPr>
        </p:nvSpPr>
        <p:spPr/>
        <p:txBody>
          <a:bodyPr/>
          <a:lstStyle/>
          <a:p>
            <a:r>
              <a:rPr lang="en-US" dirty="0"/>
              <a:t>Dropbox – Key Challenges</a:t>
            </a:r>
          </a:p>
        </p:txBody>
      </p:sp>
      <p:grpSp>
        <p:nvGrpSpPr>
          <p:cNvPr id="8" name="Group 7">
            <a:extLst>
              <a:ext uri="{FF2B5EF4-FFF2-40B4-BE49-F238E27FC236}">
                <a16:creationId xmlns:a16="http://schemas.microsoft.com/office/drawing/2014/main" id="{D0B88596-D2CD-4D49-82F4-52203FF5C2ED}"/>
              </a:ext>
            </a:extLst>
          </p:cNvPr>
          <p:cNvGrpSpPr/>
          <p:nvPr/>
        </p:nvGrpSpPr>
        <p:grpSpPr>
          <a:xfrm>
            <a:off x="569069" y="1018660"/>
            <a:ext cx="10744924" cy="5207456"/>
            <a:chOff x="569069" y="1018660"/>
            <a:chExt cx="10744924" cy="5207456"/>
          </a:xfrm>
        </p:grpSpPr>
        <p:sp>
          <p:nvSpPr>
            <p:cNvPr id="9" name="Freeform: Shape 8">
              <a:extLst>
                <a:ext uri="{FF2B5EF4-FFF2-40B4-BE49-F238E27FC236}">
                  <a16:creationId xmlns:a16="http://schemas.microsoft.com/office/drawing/2014/main" id="{CBE8DC72-1E14-4886-851D-CFF1301BE2E4}"/>
                </a:ext>
              </a:extLst>
            </p:cNvPr>
            <p:cNvSpPr/>
            <p:nvPr/>
          </p:nvSpPr>
          <p:spPr>
            <a:xfrm>
              <a:off x="1953594" y="1018660"/>
              <a:ext cx="9360399" cy="1836274"/>
            </a:xfrm>
            <a:custGeom>
              <a:avLst/>
              <a:gdLst>
                <a:gd name="connsiteX0" fmla="*/ 0 w 9360399"/>
                <a:gd name="connsiteY0" fmla="*/ 0 h 1836274"/>
                <a:gd name="connsiteX1" fmla="*/ 9360399 w 9360399"/>
                <a:gd name="connsiteY1" fmla="*/ 0 h 1836274"/>
                <a:gd name="connsiteX2" fmla="*/ 9360399 w 9360399"/>
                <a:gd name="connsiteY2" fmla="*/ 1836274 h 1836274"/>
                <a:gd name="connsiteX3" fmla="*/ 0 w 9360399"/>
                <a:gd name="connsiteY3" fmla="*/ 1836274 h 1836274"/>
                <a:gd name="connsiteX4" fmla="*/ 0 w 9360399"/>
                <a:gd name="connsiteY4" fmla="*/ 0 h 1836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836274">
                  <a:moveTo>
                    <a:pt x="0" y="0"/>
                  </a:moveTo>
                  <a:lnTo>
                    <a:pt x="9360399" y="0"/>
                  </a:lnTo>
                  <a:lnTo>
                    <a:pt x="9360399" y="1836274"/>
                  </a:lnTo>
                  <a:lnTo>
                    <a:pt x="0" y="1836274"/>
                  </a:lnTo>
                  <a:lnTo>
                    <a:pt x="0" y="0"/>
                  </a:lnTo>
                  <a:close/>
                </a:path>
              </a:pathLst>
            </a:custGeom>
            <a:effectLst>
              <a:softEdge rad="12700"/>
            </a:effectLst>
          </p:spPr>
          <p:style>
            <a:lnRef idx="1">
              <a:schemeClr val="accent6"/>
            </a:lnRef>
            <a:fillRef idx="2">
              <a:schemeClr val="accent6"/>
            </a:fillRef>
            <a:effectRef idx="1">
              <a:schemeClr val="accent6"/>
            </a:effectRef>
            <a:fontRef idx="minor">
              <a:schemeClr val="dk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Uncertainty about Data Quality</a:t>
              </a:r>
              <a:endParaRPr lang="en-US"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Questionable Accuracy &amp; Reliability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Uncertainty related to the data extraction and interpretation at the point of access, even for widely used team-specific tables with documentation</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Missing Lineages</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Difficulty in tracking metric definitions all the way back to the data sources</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Limited Auditability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Inadequate process controls to ensure data quality and consistency</a:t>
              </a:r>
            </a:p>
          </p:txBody>
        </p:sp>
        <p:sp>
          <p:nvSpPr>
            <p:cNvPr id="10" name="Rectangle 9">
              <a:extLst>
                <a:ext uri="{FF2B5EF4-FFF2-40B4-BE49-F238E27FC236}">
                  <a16:creationId xmlns:a16="http://schemas.microsoft.com/office/drawing/2014/main" id="{08558279-E805-49FE-A4DC-296B3274EA03}"/>
                </a:ext>
              </a:extLst>
            </p:cNvPr>
            <p:cNvSpPr/>
            <p:nvPr/>
          </p:nvSpPr>
          <p:spPr>
            <a:xfrm>
              <a:off x="569069" y="1339022"/>
              <a:ext cx="1225054" cy="1278722"/>
            </a:xfrm>
            <a:prstGeom prst="rect">
              <a:avLst/>
            </a:prstGeom>
            <a:blipFill rotWithShape="1">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60E27283-81DC-4F1B-BF52-AF00D0B11CAB}"/>
                </a:ext>
              </a:extLst>
            </p:cNvPr>
            <p:cNvSpPr/>
            <p:nvPr/>
          </p:nvSpPr>
          <p:spPr>
            <a:xfrm>
              <a:off x="1953594" y="3024269"/>
              <a:ext cx="9360399" cy="1465852"/>
            </a:xfrm>
            <a:custGeom>
              <a:avLst/>
              <a:gdLst>
                <a:gd name="connsiteX0" fmla="*/ 0 w 9360399"/>
                <a:gd name="connsiteY0" fmla="*/ 0 h 1465852"/>
                <a:gd name="connsiteX1" fmla="*/ 9360399 w 9360399"/>
                <a:gd name="connsiteY1" fmla="*/ 0 h 1465852"/>
                <a:gd name="connsiteX2" fmla="*/ 9360399 w 9360399"/>
                <a:gd name="connsiteY2" fmla="*/ 1465852 h 1465852"/>
                <a:gd name="connsiteX3" fmla="*/ 0 w 9360399"/>
                <a:gd name="connsiteY3" fmla="*/ 1465852 h 1465852"/>
                <a:gd name="connsiteX4" fmla="*/ 0 w 9360399"/>
                <a:gd name="connsiteY4" fmla="*/ 0 h 14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465852">
                  <a:moveTo>
                    <a:pt x="0" y="0"/>
                  </a:moveTo>
                  <a:lnTo>
                    <a:pt x="9360399" y="0"/>
                  </a:lnTo>
                  <a:lnTo>
                    <a:pt x="9360399" y="1465852"/>
                  </a:lnTo>
                  <a:lnTo>
                    <a:pt x="0" y="1465852"/>
                  </a:lnTo>
                  <a:lnTo>
                    <a:pt x="0" y="0"/>
                  </a:lnTo>
                  <a:close/>
                </a:path>
              </a:pathLst>
            </a:custGeom>
            <a:solidFill>
              <a:schemeClr val="bg1">
                <a:lumMod val="75000"/>
                <a:alpha val="50000"/>
              </a:schemeClr>
            </a:solidFill>
            <a:ln>
              <a:noFill/>
            </a:ln>
            <a:effectLst>
              <a:softEdge rad="12700"/>
            </a:effectLst>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Lack of Ownership </a:t>
              </a:r>
              <a:endParaRPr lang="en-US" sz="160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No Accountability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individual owned datamarts might be static/deprecated without timely refresh</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Complex Dependencies</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various sections owned by various users making it difficult to trace &amp; correct</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Weak Access Control: </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anybody can edit/run other users’ Aqueduct jobs, making the jobs vulnerable</a:t>
              </a:r>
            </a:p>
          </p:txBody>
        </p:sp>
        <p:sp>
          <p:nvSpPr>
            <p:cNvPr id="12" name="Rectangle 11">
              <a:extLst>
                <a:ext uri="{FF2B5EF4-FFF2-40B4-BE49-F238E27FC236}">
                  <a16:creationId xmlns:a16="http://schemas.microsoft.com/office/drawing/2014/main" id="{5FC28696-2A0D-4AA7-86BB-DC7F81C123CE}"/>
                </a:ext>
              </a:extLst>
            </p:cNvPr>
            <p:cNvSpPr/>
            <p:nvPr/>
          </p:nvSpPr>
          <p:spPr>
            <a:xfrm>
              <a:off x="569069" y="3085432"/>
              <a:ext cx="1499577" cy="1361850"/>
            </a:xfrm>
            <a:prstGeom prst="rect">
              <a:avLst/>
            </a:prstGeom>
            <a:blipFill rotWithShape="1">
              <a:blip r:embed="rId5">
                <a:duotone>
                  <a:prstClr val="black"/>
                  <a:schemeClr val="accent1">
                    <a:tint val="45000"/>
                    <a:satMod val="400000"/>
                  </a:schemeClr>
                </a:duotone>
              </a:blip>
              <a:stretch>
                <a:fillRect/>
              </a:stretch>
            </a:blipFill>
            <a:ln>
              <a:noFill/>
            </a:ln>
            <a:effectLst/>
          </p:spPr>
          <p:style>
            <a:lnRef idx="2">
              <a:scrgbClr r="0" g="0" b="0"/>
            </a:lnRef>
            <a:fillRef idx="1">
              <a:scrgbClr r="0" g="0" b="0"/>
            </a:fillRef>
            <a:effectRef idx="0">
              <a:scrgbClr r="0" g="0" b="0"/>
            </a:effectRef>
            <a:fontRef idx="minor">
              <a:schemeClr val="lt1"/>
            </a:fontRef>
          </p:style>
        </p:sp>
        <p:sp>
          <p:nvSpPr>
            <p:cNvPr id="13" name="Freeform: Shape 12">
              <a:extLst>
                <a:ext uri="{FF2B5EF4-FFF2-40B4-BE49-F238E27FC236}">
                  <a16:creationId xmlns:a16="http://schemas.microsoft.com/office/drawing/2014/main" id="{560EE9DA-6A19-4941-94EF-6F99CD7DD255}"/>
                </a:ext>
              </a:extLst>
            </p:cNvPr>
            <p:cNvSpPr/>
            <p:nvPr/>
          </p:nvSpPr>
          <p:spPr>
            <a:xfrm>
              <a:off x="1953594" y="4760264"/>
              <a:ext cx="9360399" cy="1465852"/>
            </a:xfrm>
            <a:custGeom>
              <a:avLst/>
              <a:gdLst>
                <a:gd name="connsiteX0" fmla="*/ 0 w 9360399"/>
                <a:gd name="connsiteY0" fmla="*/ 0 h 1465852"/>
                <a:gd name="connsiteX1" fmla="*/ 9360399 w 9360399"/>
                <a:gd name="connsiteY1" fmla="*/ 0 h 1465852"/>
                <a:gd name="connsiteX2" fmla="*/ 9360399 w 9360399"/>
                <a:gd name="connsiteY2" fmla="*/ 1465852 h 1465852"/>
                <a:gd name="connsiteX3" fmla="*/ 0 w 9360399"/>
                <a:gd name="connsiteY3" fmla="*/ 1465852 h 1465852"/>
                <a:gd name="connsiteX4" fmla="*/ 0 w 9360399"/>
                <a:gd name="connsiteY4" fmla="*/ 0 h 14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465852">
                  <a:moveTo>
                    <a:pt x="0" y="0"/>
                  </a:moveTo>
                  <a:lnTo>
                    <a:pt x="9360399" y="0"/>
                  </a:lnTo>
                  <a:lnTo>
                    <a:pt x="9360399" y="1465852"/>
                  </a:lnTo>
                  <a:lnTo>
                    <a:pt x="0" y="1465852"/>
                  </a:lnTo>
                  <a:lnTo>
                    <a:pt x="0" y="0"/>
                  </a:lnTo>
                  <a:close/>
                </a:path>
              </a:pathLst>
            </a:custGeom>
            <a:effectLst>
              <a:softEdge rad="12700"/>
            </a:effectLst>
          </p:spPr>
          <p:style>
            <a:lnRef idx="3">
              <a:schemeClr val="lt1"/>
            </a:lnRef>
            <a:fillRef idx="1">
              <a:schemeClr val="accent4"/>
            </a:fillRef>
            <a:effectRef idx="1">
              <a:schemeClr val="accent4"/>
            </a:effectRef>
            <a:fontRef idx="minor">
              <a:schemeClr val="lt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No Central Ground Truth</a:t>
              </a:r>
              <a:endParaRPr lang="en-US"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Decentralized/ Siloed Data Usage</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Lack of consistency of metrics definitions across various teams; lack of harmonization of dimensions </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Limited Reusability </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Minimal documentation of metrics/tables restricts users to reuse existing tables; scope for improvement of metadata</a:t>
              </a:r>
            </a:p>
          </p:txBody>
        </p:sp>
        <p:sp>
          <p:nvSpPr>
            <p:cNvPr id="14" name="Rectangle 13">
              <a:extLst>
                <a:ext uri="{FF2B5EF4-FFF2-40B4-BE49-F238E27FC236}">
                  <a16:creationId xmlns:a16="http://schemas.microsoft.com/office/drawing/2014/main" id="{CEA5AB40-506E-441B-AE5F-B21723FB9FD0}"/>
                </a:ext>
              </a:extLst>
            </p:cNvPr>
            <p:cNvSpPr/>
            <p:nvPr/>
          </p:nvSpPr>
          <p:spPr>
            <a:xfrm>
              <a:off x="569069" y="4823494"/>
              <a:ext cx="1499577" cy="1361850"/>
            </a:xfrm>
            <a:prstGeom prst="rect">
              <a:avLst/>
            </a:prstGeom>
            <a:blipFill rotWithShape="1">
              <a:blip r:embed="rId6">
                <a:duotone>
                  <a:prstClr val="black"/>
                  <a:srgbClr val="00B050">
                    <a:tint val="45000"/>
                    <a:satMod val="400000"/>
                  </a:srgbClr>
                </a:duotone>
              </a:blip>
              <a:stretch>
                <a:fillRect/>
              </a:stretch>
            </a:blipFill>
            <a:ln>
              <a:noFill/>
            </a:ln>
          </p:spPr>
          <p:style>
            <a:lnRef idx="2">
              <a:scrgbClr r="0" g="0" b="0"/>
            </a:lnRef>
            <a:fillRef idx="1">
              <a:scrgbClr r="0" g="0" b="0"/>
            </a:fillRef>
            <a:effectRef idx="0">
              <a:schemeClr val="accent4">
                <a:hueOff val="-8070984"/>
                <a:satOff val="-45588"/>
                <a:lumOff val="-23529"/>
                <a:alphaOff val="0"/>
              </a:schemeClr>
            </a:effectRef>
            <a:fontRef idx="minor">
              <a:schemeClr val="lt1"/>
            </a:fontRef>
          </p:style>
        </p:sp>
      </p:grpSp>
      <p:sp>
        <p:nvSpPr>
          <p:cNvPr id="6" name="Footer Placeholder 5">
            <a:extLst>
              <a:ext uri="{FF2B5EF4-FFF2-40B4-BE49-F238E27FC236}">
                <a16:creationId xmlns:a16="http://schemas.microsoft.com/office/drawing/2014/main" id="{31091957-6BC8-475B-8233-81165832B92E}"/>
              </a:ext>
            </a:extLst>
          </p:cNvPr>
          <p:cNvSpPr>
            <a:spLocks noGrp="1"/>
          </p:cNvSpPr>
          <p:nvPr>
            <p:ph type="ftr" sz="quarter" idx="11"/>
          </p:nvPr>
        </p:nvSpPr>
        <p:spPr/>
        <p:txBody>
          <a:bodyPr/>
          <a:lstStyle/>
          <a:p>
            <a:r>
              <a:rPr lang="en-US" dirty="0"/>
              <a:t>© LatentView Analytics. Confidential</a:t>
            </a:r>
          </a:p>
        </p:txBody>
      </p:sp>
      <p:sp>
        <p:nvSpPr>
          <p:cNvPr id="15" name="TextBox 14">
            <a:extLst>
              <a:ext uri="{FF2B5EF4-FFF2-40B4-BE49-F238E27FC236}">
                <a16:creationId xmlns:a16="http://schemas.microsoft.com/office/drawing/2014/main" id="{3FEEA627-E3CA-4B22-A7B4-5004D63D4B94}"/>
              </a:ext>
            </a:extLst>
          </p:cNvPr>
          <p:cNvSpPr txBox="1"/>
          <p:nvPr/>
        </p:nvSpPr>
        <p:spPr>
          <a:xfrm>
            <a:off x="335590" y="532263"/>
            <a:ext cx="11349846" cy="430887"/>
          </a:xfrm>
          <a:prstGeom prst="rect">
            <a:avLst/>
          </a:prstGeom>
          <a:noFill/>
        </p:spPr>
        <p:txBody>
          <a:bodyPr wrap="square" rtlCol="0">
            <a:spAutoFit/>
          </a:bodyPr>
          <a:lstStyle/>
          <a:p>
            <a:r>
              <a:rPr lang="en-US" sz="2200" i="1" dirty="0"/>
              <a:t>Existing data management process has led to challenges in terms of data governance and control</a:t>
            </a:r>
          </a:p>
        </p:txBody>
      </p:sp>
    </p:spTree>
    <p:extLst>
      <p:ext uri="{BB962C8B-B14F-4D97-AF65-F5344CB8AC3E}">
        <p14:creationId xmlns:p14="http://schemas.microsoft.com/office/powerpoint/2010/main" val="11866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6E787D-9614-4B5C-BD52-A697C3F54243}"/>
              </a:ext>
            </a:extLst>
          </p:cNvPr>
          <p:cNvSpPr>
            <a:spLocks noGrp="1"/>
          </p:cNvSpPr>
          <p:nvPr>
            <p:ph type="sldNum" sz="quarter" idx="12"/>
          </p:nvPr>
        </p:nvSpPr>
        <p:spPr/>
        <p:txBody>
          <a:bodyPr/>
          <a:lstStyle/>
          <a:p>
            <a:fld id="{6CD9AD5F-3CCE-084D-84D8-4A35232D3779}" type="slidenum">
              <a:rPr lang="en-US" smtClean="0"/>
              <a:pPr/>
              <a:t>12</a:t>
            </a:fld>
            <a:endParaRPr lang="en-US" dirty="0"/>
          </a:p>
        </p:txBody>
      </p:sp>
      <p:sp>
        <p:nvSpPr>
          <p:cNvPr id="2" name="Title 1"/>
          <p:cNvSpPr>
            <a:spLocks noGrp="1"/>
          </p:cNvSpPr>
          <p:nvPr>
            <p:ph type="title"/>
          </p:nvPr>
        </p:nvSpPr>
        <p:spPr/>
        <p:txBody>
          <a:bodyPr/>
          <a:lstStyle/>
          <a:p>
            <a:r>
              <a:rPr lang="en-US" dirty="0"/>
              <a:t>Dropbox – Solution Objectives and Scope</a:t>
            </a:r>
          </a:p>
        </p:txBody>
      </p:sp>
      <p:graphicFrame>
        <p:nvGraphicFramePr>
          <p:cNvPr id="3" name="Diagram 2"/>
          <p:cNvGraphicFramePr/>
          <p:nvPr>
            <p:extLst>
              <p:ext uri="{D42A27DB-BD31-4B8C-83A1-F6EECF244321}">
                <p14:modId xmlns:p14="http://schemas.microsoft.com/office/powerpoint/2010/main" val="1398990733"/>
              </p:ext>
            </p:extLst>
          </p:nvPr>
        </p:nvGraphicFramePr>
        <p:xfrm>
          <a:off x="444312" y="2915383"/>
          <a:ext cx="10800895" cy="3529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329204641"/>
              </p:ext>
            </p:extLst>
          </p:nvPr>
        </p:nvGraphicFramePr>
        <p:xfrm>
          <a:off x="444313" y="1406592"/>
          <a:ext cx="10800895" cy="13535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Footer Placeholder 4">
            <a:extLst>
              <a:ext uri="{FF2B5EF4-FFF2-40B4-BE49-F238E27FC236}">
                <a16:creationId xmlns:a16="http://schemas.microsoft.com/office/drawing/2014/main" id="{5FFEB3F8-B4A3-494B-88D2-7FDCE8C2A57B}"/>
              </a:ext>
            </a:extLst>
          </p:cNvPr>
          <p:cNvSpPr>
            <a:spLocks noGrp="1"/>
          </p:cNvSpPr>
          <p:nvPr>
            <p:ph type="ftr" sz="quarter" idx="11"/>
          </p:nvPr>
        </p:nvSpPr>
        <p:spPr/>
        <p:txBody>
          <a:bodyPr/>
          <a:lstStyle/>
          <a:p>
            <a:r>
              <a:rPr lang="en-US" dirty="0"/>
              <a:t>© LatentView Analytics. Confidential</a:t>
            </a:r>
          </a:p>
        </p:txBody>
      </p:sp>
      <p:sp>
        <p:nvSpPr>
          <p:cNvPr id="9" name="TextBox 8">
            <a:extLst>
              <a:ext uri="{FF2B5EF4-FFF2-40B4-BE49-F238E27FC236}">
                <a16:creationId xmlns:a16="http://schemas.microsoft.com/office/drawing/2014/main" id="{64760176-D2E9-4655-ACD4-7210BC512DB8}"/>
              </a:ext>
            </a:extLst>
          </p:cNvPr>
          <p:cNvSpPr txBox="1"/>
          <p:nvPr/>
        </p:nvSpPr>
        <p:spPr>
          <a:xfrm>
            <a:off x="320842" y="532263"/>
            <a:ext cx="10812732" cy="769441"/>
          </a:xfrm>
          <a:prstGeom prst="rect">
            <a:avLst/>
          </a:prstGeom>
          <a:noFill/>
        </p:spPr>
        <p:txBody>
          <a:bodyPr wrap="square" rtlCol="0">
            <a:spAutoFit/>
          </a:bodyPr>
          <a:lstStyle/>
          <a:p>
            <a:r>
              <a:rPr lang="en-US" sz="2200" i="1" dirty="0"/>
              <a:t>Dropbox wishes to establish a robust data governance framework to enable a centralized, optimized, reliable and secure data environment for key business metrics</a:t>
            </a:r>
          </a:p>
        </p:txBody>
      </p:sp>
    </p:spTree>
    <p:extLst>
      <p:ext uri="{BB962C8B-B14F-4D97-AF65-F5344CB8AC3E}">
        <p14:creationId xmlns:p14="http://schemas.microsoft.com/office/powerpoint/2010/main" val="124411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1372C1-0589-42E3-9C19-5E2ADC960730}"/>
              </a:ext>
            </a:extLst>
          </p:cNvPr>
          <p:cNvSpPr>
            <a:spLocks noGrp="1"/>
          </p:cNvSpPr>
          <p:nvPr>
            <p:ph type="sldNum" sz="quarter" idx="12"/>
          </p:nvPr>
        </p:nvSpPr>
        <p:spPr/>
        <p:txBody>
          <a:bodyPr/>
          <a:lstStyle/>
          <a:p>
            <a:fld id="{6CD9AD5F-3CCE-084D-84D8-4A35232D3779}" type="slidenum">
              <a:rPr lang="en-US" smtClean="0"/>
              <a:pPr/>
              <a:t>13</a:t>
            </a:fld>
            <a:endParaRPr lang="en-US" dirty="0"/>
          </a:p>
        </p:txBody>
      </p:sp>
      <p:sp>
        <p:nvSpPr>
          <p:cNvPr id="2" name="Title 1"/>
          <p:cNvSpPr>
            <a:spLocks noGrp="1"/>
          </p:cNvSpPr>
          <p:nvPr>
            <p:ph type="title"/>
          </p:nvPr>
        </p:nvSpPr>
        <p:spPr/>
        <p:txBody>
          <a:bodyPr/>
          <a:lstStyle/>
          <a:p>
            <a:r>
              <a:rPr lang="en-US" dirty="0"/>
              <a:t>Dropbox – Expectations from Vendor Partner</a:t>
            </a:r>
          </a:p>
        </p:txBody>
      </p:sp>
      <p:sp>
        <p:nvSpPr>
          <p:cNvPr id="8" name="Rectangle 7">
            <a:extLst>
              <a:ext uri="{FF2B5EF4-FFF2-40B4-BE49-F238E27FC236}">
                <a16:creationId xmlns:a16="http://schemas.microsoft.com/office/drawing/2014/main" id="{67F6DF46-AC12-4995-AA7B-78A4B4BD5E2B}"/>
              </a:ext>
            </a:extLst>
          </p:cNvPr>
          <p:cNvSpPr/>
          <p:nvPr/>
        </p:nvSpPr>
        <p:spPr>
          <a:xfrm>
            <a:off x="7384647" y="1969665"/>
            <a:ext cx="363512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Segoe UI" panose="020B0502040204020203" pitchFamily="34" charset="0"/>
                <a:ea typeface="Segoe UI" panose="020B0502040204020203" pitchFamily="34" charset="0"/>
                <a:cs typeface="Segoe UI" panose="020B0502040204020203" pitchFamily="34" charset="0"/>
              </a:rPr>
              <a:t>LatentView</a:t>
            </a:r>
            <a:r>
              <a:rPr lang="en-US" dirty="0">
                <a:latin typeface="Segoe UI" panose="020B0502040204020203" pitchFamily="34" charset="0"/>
                <a:ea typeface="Segoe UI" panose="020B0502040204020203" pitchFamily="34" charset="0"/>
                <a:cs typeface="Segoe UI" panose="020B0502040204020203" pitchFamily="34" charset="0"/>
              </a:rPr>
              <a:t> strongly believes that it is </a:t>
            </a:r>
            <a:r>
              <a:rPr lang="en-US" b="1" dirty="0">
                <a:latin typeface="Segoe UI" panose="020B0502040204020203" pitchFamily="34" charset="0"/>
                <a:ea typeface="Segoe UI" panose="020B0502040204020203" pitchFamily="34" charset="0"/>
                <a:cs typeface="Segoe UI" panose="020B0502040204020203" pitchFamily="34" charset="0"/>
              </a:rPr>
              <a:t>uniquely positioned </a:t>
            </a:r>
            <a:r>
              <a:rPr lang="en-US" dirty="0">
                <a:latin typeface="Segoe UI" panose="020B0502040204020203" pitchFamily="34" charset="0"/>
                <a:ea typeface="Segoe UI" panose="020B0502040204020203" pitchFamily="34" charset="0"/>
                <a:cs typeface="Segoe UI" panose="020B0502040204020203" pitchFamily="34" charset="0"/>
              </a:rPr>
              <a:t>to deliver over and above the expectations of the current defined requirements</a:t>
            </a:r>
            <a:r>
              <a:rPr lang="en-US" b="1" dirty="0">
                <a:latin typeface="Segoe UI" panose="020B0502040204020203" pitchFamily="34" charset="0"/>
                <a:ea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US" b="1"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Subsequent slides highlight our credentials and showcase a robust approach that will strengthen our case as Dropbox’s vendor of choice</a:t>
            </a:r>
          </a:p>
        </p:txBody>
      </p:sp>
      <p:sp>
        <p:nvSpPr>
          <p:cNvPr id="7" name="Freeform: Shape 6">
            <a:extLst>
              <a:ext uri="{FF2B5EF4-FFF2-40B4-BE49-F238E27FC236}">
                <a16:creationId xmlns:a16="http://schemas.microsoft.com/office/drawing/2014/main" id="{5E901AA9-F2B7-44D0-BC6A-DE539E807AD2}"/>
              </a:ext>
            </a:extLst>
          </p:cNvPr>
          <p:cNvSpPr/>
          <p:nvPr/>
        </p:nvSpPr>
        <p:spPr>
          <a:xfrm>
            <a:off x="2765040" y="3056768"/>
            <a:ext cx="2174897" cy="1831501"/>
          </a:xfrm>
          <a:custGeom>
            <a:avLst/>
            <a:gdLst>
              <a:gd name="connsiteX0" fmla="*/ 0 w 2174897"/>
              <a:gd name="connsiteY0" fmla="*/ 915751 h 1831501"/>
              <a:gd name="connsiteX1" fmla="*/ 523260 w 2174897"/>
              <a:gd name="connsiteY1" fmla="*/ 0 h 1831501"/>
              <a:gd name="connsiteX2" fmla="*/ 1651637 w 2174897"/>
              <a:gd name="connsiteY2" fmla="*/ 0 h 1831501"/>
              <a:gd name="connsiteX3" fmla="*/ 2174897 w 2174897"/>
              <a:gd name="connsiteY3" fmla="*/ 915751 h 1831501"/>
              <a:gd name="connsiteX4" fmla="*/ 1651637 w 2174897"/>
              <a:gd name="connsiteY4" fmla="*/ 1831501 h 1831501"/>
              <a:gd name="connsiteX5" fmla="*/ 523260 w 2174897"/>
              <a:gd name="connsiteY5" fmla="*/ 1831501 h 1831501"/>
              <a:gd name="connsiteX6" fmla="*/ 0 w 2174897"/>
              <a:gd name="connsiteY6" fmla="*/ 915751 h 18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4897" h="1831501">
                <a:moveTo>
                  <a:pt x="0" y="915751"/>
                </a:moveTo>
                <a:lnTo>
                  <a:pt x="523260" y="0"/>
                </a:lnTo>
                <a:lnTo>
                  <a:pt x="1651637" y="0"/>
                </a:lnTo>
                <a:lnTo>
                  <a:pt x="2174897" y="915751"/>
                </a:lnTo>
                <a:lnTo>
                  <a:pt x="1651637" y="1831501"/>
                </a:lnTo>
                <a:lnTo>
                  <a:pt x="523260" y="1831501"/>
                </a:lnTo>
                <a:lnTo>
                  <a:pt x="0" y="915751"/>
                </a:lnTo>
                <a:close/>
              </a:path>
            </a:pathLst>
          </a:custGeom>
          <a:solidFill>
            <a:schemeClr val="tx2">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378521" tIns="322366" rIns="378521" bIns="322366" numCol="1" spcCol="1270" anchor="ctr" anchorCtr="0">
            <a:noAutofit/>
          </a:bodyPr>
          <a:lstStyle/>
          <a:p>
            <a:pPr marL="0" lvl="0" indent="0" algn="ctr" defTabSz="800100">
              <a:lnSpc>
                <a:spcPct val="90000"/>
              </a:lnSpc>
              <a:spcBef>
                <a:spcPct val="0"/>
              </a:spcBef>
              <a:spcAft>
                <a:spcPct val="35000"/>
              </a:spcAft>
              <a:buNone/>
            </a:pPr>
            <a:endParaRPr lang="en-US" sz="1800" b="1" i="1" kern="1200" dirty="0">
              <a:solidFill>
                <a:schemeClr val="accent5">
                  <a:lumMod val="50000"/>
                </a:schemeClr>
              </a:solidFill>
              <a:latin typeface="+mj-lt"/>
            </a:endParaRPr>
          </a:p>
        </p:txBody>
      </p:sp>
      <p:sp>
        <p:nvSpPr>
          <p:cNvPr id="16" name="Hexagon 15">
            <a:extLst>
              <a:ext uri="{FF2B5EF4-FFF2-40B4-BE49-F238E27FC236}">
                <a16:creationId xmlns:a16="http://schemas.microsoft.com/office/drawing/2014/main" id="{3DEE6937-2D2F-490B-89FF-FD3F244D1E12}"/>
              </a:ext>
            </a:extLst>
          </p:cNvPr>
          <p:cNvSpPr/>
          <p:nvPr/>
        </p:nvSpPr>
        <p:spPr>
          <a:xfrm>
            <a:off x="4128912" y="2118521"/>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43AA1EF1-114A-4E17-8DD6-F984078B03AF}"/>
              </a:ext>
            </a:extLst>
          </p:cNvPr>
          <p:cNvSpPr/>
          <p:nvPr/>
        </p:nvSpPr>
        <p:spPr>
          <a:xfrm>
            <a:off x="2751964" y="1185097"/>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Prior Experience in delivering similar Data Engg projects</a:t>
            </a:r>
          </a:p>
        </p:txBody>
      </p:sp>
      <p:sp>
        <p:nvSpPr>
          <p:cNvPr id="18" name="Hexagon 17">
            <a:extLst>
              <a:ext uri="{FF2B5EF4-FFF2-40B4-BE49-F238E27FC236}">
                <a16:creationId xmlns:a16="http://schemas.microsoft.com/office/drawing/2014/main" id="{951DD36F-365E-4604-8864-56B2F8EDA33A}"/>
              </a:ext>
            </a:extLst>
          </p:cNvPr>
          <p:cNvSpPr/>
          <p:nvPr/>
        </p:nvSpPr>
        <p:spPr>
          <a:xfrm>
            <a:off x="5093463" y="3449788"/>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DE7F32A1-EE5D-4086-8236-2711ED3A7192}"/>
              </a:ext>
            </a:extLst>
          </p:cNvPr>
          <p:cNvSpPr/>
          <p:nvPr/>
        </p:nvSpPr>
        <p:spPr>
          <a:xfrm>
            <a:off x="4535386" y="2128849"/>
            <a:ext cx="2223873" cy="1776595"/>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accent4">
              <a:lumMod val="40000"/>
              <a:lumOff val="60000"/>
            </a:schemeClr>
          </a:solidFill>
        </p:spPr>
        <p:style>
          <a:lnRef idx="2">
            <a:schemeClr val="lt1">
              <a:hueOff val="0"/>
              <a:satOff val="0"/>
              <a:lumOff val="0"/>
              <a:alphaOff val="0"/>
            </a:schemeClr>
          </a:lnRef>
          <a:fillRef idx="1">
            <a:scrgbClr r="0" g="0" b="0"/>
          </a:fillRef>
          <a:effectRef idx="0">
            <a:schemeClr val="accent5">
              <a:hueOff val="542335"/>
              <a:satOff val="20000"/>
              <a:lumOff val="4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latin typeface="+mj-lt"/>
              </a:rPr>
              <a:t>Expertise in D</a:t>
            </a:r>
            <a:r>
              <a:rPr lang="en-US" sz="1800" b="0" i="1" kern="1200" dirty="0">
                <a:solidFill>
                  <a:schemeClr val="tx1"/>
                </a:solidFill>
                <a:latin typeface="+mj-lt"/>
                <a:ea typeface="Segoe UI" panose="020B0502040204020203" pitchFamily="34" charset="0"/>
                <a:cs typeface="Segoe UI" panose="020B0502040204020203" pitchFamily="34" charset="0"/>
              </a:rPr>
              <a:t>ata Engg frameworks, tools &amp; processes</a:t>
            </a:r>
            <a:endParaRPr lang="en-US" sz="1800" b="0" i="1" kern="1200" dirty="0">
              <a:solidFill>
                <a:schemeClr val="tx1"/>
              </a:solidFill>
              <a:latin typeface="+mj-lt"/>
            </a:endParaRPr>
          </a:p>
        </p:txBody>
      </p:sp>
      <p:sp>
        <p:nvSpPr>
          <p:cNvPr id="20" name="Hexagon 19">
            <a:extLst>
              <a:ext uri="{FF2B5EF4-FFF2-40B4-BE49-F238E27FC236}">
                <a16:creationId xmlns:a16="http://schemas.microsoft.com/office/drawing/2014/main" id="{264CA9FA-844D-4AFE-A5B9-141D186CC8B5}"/>
              </a:ext>
            </a:extLst>
          </p:cNvPr>
          <p:cNvSpPr/>
          <p:nvPr/>
        </p:nvSpPr>
        <p:spPr>
          <a:xfrm>
            <a:off x="4423424" y="4952539"/>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A79DE4EF-3F9D-461B-B214-C2022B4BB3DE}"/>
              </a:ext>
            </a:extLst>
          </p:cNvPr>
          <p:cNvSpPr/>
          <p:nvPr/>
        </p:nvSpPr>
        <p:spPr>
          <a:xfrm>
            <a:off x="4535386" y="4003888"/>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p:spPr>
        <p:style>
          <a:lnRef idx="2">
            <a:schemeClr val="lt1">
              <a:hueOff val="0"/>
              <a:satOff val="0"/>
              <a:lumOff val="0"/>
              <a:alphaOff val="0"/>
            </a:schemeClr>
          </a:lnRef>
          <a:fillRef idx="1">
            <a:schemeClr val="accent5">
              <a:hueOff val="1084670"/>
              <a:satOff val="40000"/>
              <a:lumOff val="8000"/>
              <a:alphaOff val="0"/>
            </a:schemeClr>
          </a:fillRef>
          <a:effectRef idx="0">
            <a:schemeClr val="accent5">
              <a:hueOff val="1084670"/>
              <a:satOff val="40000"/>
              <a:lumOff val="8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Familiarity with Dropbox business model &amp; data environment</a:t>
            </a:r>
          </a:p>
        </p:txBody>
      </p:sp>
      <p:sp>
        <p:nvSpPr>
          <p:cNvPr id="22" name="Hexagon 21">
            <a:extLst>
              <a:ext uri="{FF2B5EF4-FFF2-40B4-BE49-F238E27FC236}">
                <a16:creationId xmlns:a16="http://schemas.microsoft.com/office/drawing/2014/main" id="{706C5EBC-E8C1-40C4-9FF0-857555A12303}"/>
              </a:ext>
            </a:extLst>
          </p:cNvPr>
          <p:cNvSpPr/>
          <p:nvPr/>
        </p:nvSpPr>
        <p:spPr>
          <a:xfrm>
            <a:off x="2761319" y="5108530"/>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DD43018B-4E5B-4DA3-8A11-ADB7E715D0D8}"/>
              </a:ext>
            </a:extLst>
          </p:cNvPr>
          <p:cNvSpPr/>
          <p:nvPr/>
        </p:nvSpPr>
        <p:spPr>
          <a:xfrm>
            <a:off x="2751964" y="4977943"/>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1627005"/>
              <a:satOff val="60000"/>
              <a:lumOff val="12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Track record of </a:t>
            </a:r>
            <a:r>
              <a:rPr lang="en-US" sz="1800" b="0" i="1" kern="1200" dirty="0">
                <a:latin typeface="+mj-lt"/>
                <a:ea typeface="Segoe UI" panose="020B0502040204020203" pitchFamily="34" charset="0"/>
                <a:cs typeface="Segoe UI" panose="020B0502040204020203" pitchFamily="34" charset="0"/>
              </a:rPr>
              <a:t>on-time delivery</a:t>
            </a:r>
            <a:endParaRPr lang="en-US" sz="1800" b="0" i="1" kern="1200" dirty="0">
              <a:latin typeface="+mj-lt"/>
            </a:endParaRPr>
          </a:p>
        </p:txBody>
      </p:sp>
      <p:sp>
        <p:nvSpPr>
          <p:cNvPr id="24" name="Hexagon 23">
            <a:extLst>
              <a:ext uri="{FF2B5EF4-FFF2-40B4-BE49-F238E27FC236}">
                <a16:creationId xmlns:a16="http://schemas.microsoft.com/office/drawing/2014/main" id="{1ABB5848-56B4-48B7-9708-59B9CD69ACF6}"/>
              </a:ext>
            </a:extLst>
          </p:cNvPr>
          <p:cNvSpPr/>
          <p:nvPr/>
        </p:nvSpPr>
        <p:spPr>
          <a:xfrm>
            <a:off x="1780972" y="3777797"/>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471AA817-3F62-4047-B830-FCB0B1A9101E}"/>
              </a:ext>
            </a:extLst>
          </p:cNvPr>
          <p:cNvSpPr/>
          <p:nvPr/>
        </p:nvSpPr>
        <p:spPr>
          <a:xfrm>
            <a:off x="948927" y="4010877"/>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tx2">
              <a:lumMod val="40000"/>
              <a:lumOff val="60000"/>
            </a:schemeClr>
          </a:solidFill>
        </p:spPr>
        <p:style>
          <a:lnRef idx="2">
            <a:schemeClr val="lt1">
              <a:hueOff val="0"/>
              <a:satOff val="0"/>
              <a:lumOff val="0"/>
              <a:alphaOff val="0"/>
            </a:schemeClr>
          </a:lnRef>
          <a:fillRef idx="1">
            <a:scrgbClr r="0" g="0" b="0"/>
          </a:fillRef>
          <a:effectRef idx="0">
            <a:schemeClr val="accent5">
              <a:hueOff val="2169340"/>
              <a:satOff val="80000"/>
              <a:lumOff val="16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endParaRPr lang="en-US" sz="1800" b="0" i="1" kern="1200" dirty="0">
              <a:latin typeface="+mj-lt"/>
            </a:endParaRPr>
          </a:p>
          <a:p>
            <a:pPr marL="0" lvl="0" indent="0" algn="ctr" defTabSz="800100">
              <a:lnSpc>
                <a:spcPct val="90000"/>
              </a:lnSpc>
              <a:spcBef>
                <a:spcPct val="0"/>
              </a:spcBef>
              <a:spcAft>
                <a:spcPct val="35000"/>
              </a:spcAft>
              <a:buNone/>
            </a:pPr>
            <a:r>
              <a:rPr lang="en-US" sz="1800" b="0" i="1" kern="1200" dirty="0">
                <a:latin typeface="+mj-lt"/>
              </a:rPr>
              <a:t>Solution Based Approach  </a:t>
            </a:r>
          </a:p>
          <a:p>
            <a:pPr marL="0" lvl="0" indent="0" algn="ctr" defTabSz="800100">
              <a:lnSpc>
                <a:spcPct val="90000"/>
              </a:lnSpc>
              <a:spcBef>
                <a:spcPct val="0"/>
              </a:spcBef>
              <a:spcAft>
                <a:spcPct val="35000"/>
              </a:spcAft>
              <a:buNone/>
            </a:pPr>
            <a:r>
              <a:rPr lang="en-US" sz="1800" b="0" i="1" kern="1200" dirty="0">
                <a:latin typeface="+mj-lt"/>
              </a:rPr>
              <a:t>(not staff augmentation)</a:t>
            </a:r>
          </a:p>
        </p:txBody>
      </p:sp>
      <p:sp>
        <p:nvSpPr>
          <p:cNvPr id="26" name="Freeform: Shape 25">
            <a:extLst>
              <a:ext uri="{FF2B5EF4-FFF2-40B4-BE49-F238E27FC236}">
                <a16:creationId xmlns:a16="http://schemas.microsoft.com/office/drawing/2014/main" id="{34882361-864C-4F34-95BD-F51E3CD7E1D2}"/>
              </a:ext>
            </a:extLst>
          </p:cNvPr>
          <p:cNvSpPr/>
          <p:nvPr/>
        </p:nvSpPr>
        <p:spPr>
          <a:xfrm>
            <a:off x="952710" y="2128849"/>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5">
              <a:hueOff val="2711675"/>
              <a:satOff val="100000"/>
              <a:lumOff val="20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accent5">
                    <a:lumMod val="50000"/>
                  </a:schemeClr>
                </a:solidFill>
                <a:latin typeface="+mj-lt"/>
                <a:ea typeface="Segoe UI" panose="020B0502040204020203" pitchFamily="34" charset="0"/>
                <a:cs typeface="Segoe UI" panose="020B0502040204020203" pitchFamily="34" charset="0"/>
              </a:rPr>
              <a:t>Scalability of the solution</a:t>
            </a:r>
            <a:endParaRPr lang="en-US" sz="1800" b="0" i="1" kern="1200" dirty="0">
              <a:solidFill>
                <a:schemeClr val="accent5">
                  <a:lumMod val="50000"/>
                </a:schemeClr>
              </a:solidFill>
              <a:latin typeface="+mj-lt"/>
            </a:endParaRPr>
          </a:p>
        </p:txBody>
      </p:sp>
      <p:pic>
        <p:nvPicPr>
          <p:cNvPr id="9" name="Picture 8">
            <a:extLst>
              <a:ext uri="{FF2B5EF4-FFF2-40B4-BE49-F238E27FC236}">
                <a16:creationId xmlns:a16="http://schemas.microsoft.com/office/drawing/2014/main" id="{6A37E514-987B-4244-AFDC-5994CC5123B0}"/>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3495" y="2425615"/>
            <a:ext cx="229466" cy="229466"/>
          </a:xfrm>
          <a:prstGeom prst="rect">
            <a:avLst/>
          </a:prstGeom>
        </p:spPr>
      </p:pic>
      <p:pic>
        <p:nvPicPr>
          <p:cNvPr id="10" name="Picture 9">
            <a:extLst>
              <a:ext uri="{FF2B5EF4-FFF2-40B4-BE49-F238E27FC236}">
                <a16:creationId xmlns:a16="http://schemas.microsoft.com/office/drawing/2014/main" id="{91B197AE-D994-4BA3-81E4-337D35ABA6E2}"/>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37755" y="1301117"/>
            <a:ext cx="229466" cy="229466"/>
          </a:xfrm>
          <a:prstGeom prst="rect">
            <a:avLst/>
          </a:prstGeom>
        </p:spPr>
      </p:pic>
      <p:pic>
        <p:nvPicPr>
          <p:cNvPr id="11" name="Picture 10">
            <a:extLst>
              <a:ext uri="{FF2B5EF4-FFF2-40B4-BE49-F238E27FC236}">
                <a16:creationId xmlns:a16="http://schemas.microsoft.com/office/drawing/2014/main" id="{F472D7B9-F7D5-4B86-93FB-8C0AB768AC0F}"/>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84611" y="2196149"/>
            <a:ext cx="229466" cy="229466"/>
          </a:xfrm>
          <a:prstGeom prst="rect">
            <a:avLst/>
          </a:prstGeom>
        </p:spPr>
      </p:pic>
      <p:pic>
        <p:nvPicPr>
          <p:cNvPr id="12" name="Picture 11">
            <a:extLst>
              <a:ext uri="{FF2B5EF4-FFF2-40B4-BE49-F238E27FC236}">
                <a16:creationId xmlns:a16="http://schemas.microsoft.com/office/drawing/2014/main" id="{F418474E-2E1F-4B5C-8A8A-3E57ED7841F9}"/>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84611" y="4033503"/>
            <a:ext cx="229466" cy="229466"/>
          </a:xfrm>
          <a:prstGeom prst="rect">
            <a:avLst/>
          </a:prstGeom>
        </p:spPr>
      </p:pic>
      <p:pic>
        <p:nvPicPr>
          <p:cNvPr id="13" name="Picture 12">
            <a:extLst>
              <a:ext uri="{FF2B5EF4-FFF2-40B4-BE49-F238E27FC236}">
                <a16:creationId xmlns:a16="http://schemas.microsoft.com/office/drawing/2014/main" id="{810B3D25-54EF-423F-AA96-D49EB133AECC}"/>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85210" y="5222205"/>
            <a:ext cx="229466" cy="229466"/>
          </a:xfrm>
          <a:prstGeom prst="rect">
            <a:avLst/>
          </a:prstGeom>
        </p:spPr>
      </p:pic>
      <p:pic>
        <p:nvPicPr>
          <p:cNvPr id="14" name="Picture 13">
            <a:extLst>
              <a:ext uri="{FF2B5EF4-FFF2-40B4-BE49-F238E27FC236}">
                <a16:creationId xmlns:a16="http://schemas.microsoft.com/office/drawing/2014/main" id="{2216957F-136D-4377-AF27-96D3FCF9F62E}"/>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3495" y="4221779"/>
            <a:ext cx="229466" cy="229466"/>
          </a:xfrm>
          <a:prstGeom prst="rect">
            <a:avLst/>
          </a:prstGeom>
        </p:spPr>
      </p:pic>
      <p:sp>
        <p:nvSpPr>
          <p:cNvPr id="5" name="Footer Placeholder 4">
            <a:extLst>
              <a:ext uri="{FF2B5EF4-FFF2-40B4-BE49-F238E27FC236}">
                <a16:creationId xmlns:a16="http://schemas.microsoft.com/office/drawing/2014/main" id="{62C5925C-C97A-4F0B-B6F4-7BDAA93D544D}"/>
              </a:ext>
            </a:extLst>
          </p:cNvPr>
          <p:cNvSpPr>
            <a:spLocks noGrp="1"/>
          </p:cNvSpPr>
          <p:nvPr>
            <p:ph type="ftr" sz="quarter" idx="11"/>
          </p:nvPr>
        </p:nvSpPr>
        <p:spPr/>
        <p:txBody>
          <a:bodyPr/>
          <a:lstStyle/>
          <a:p>
            <a:r>
              <a:rPr lang="en-US" dirty="0"/>
              <a:t>© LatentView Analytics. Confidential</a:t>
            </a:r>
          </a:p>
        </p:txBody>
      </p:sp>
      <p:pic>
        <p:nvPicPr>
          <p:cNvPr id="29" name="Picture 28">
            <a:extLst>
              <a:ext uri="{FF2B5EF4-FFF2-40B4-BE49-F238E27FC236}">
                <a16:creationId xmlns:a16="http://schemas.microsoft.com/office/drawing/2014/main" id="{A7B8462B-624B-411F-8858-DE3B1A78E7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3662" y="3270340"/>
            <a:ext cx="1779233" cy="1258122"/>
          </a:xfrm>
          <a:prstGeom prst="rect">
            <a:avLst/>
          </a:prstGeom>
        </p:spPr>
      </p:pic>
      <p:sp>
        <p:nvSpPr>
          <p:cNvPr id="27" name="TextBox 26">
            <a:extLst>
              <a:ext uri="{FF2B5EF4-FFF2-40B4-BE49-F238E27FC236}">
                <a16:creationId xmlns:a16="http://schemas.microsoft.com/office/drawing/2014/main" id="{F43832CE-FA91-4308-AFB0-E5010988A1EC}"/>
              </a:ext>
            </a:extLst>
          </p:cNvPr>
          <p:cNvSpPr txBox="1"/>
          <p:nvPr/>
        </p:nvSpPr>
        <p:spPr>
          <a:xfrm>
            <a:off x="320842" y="532263"/>
            <a:ext cx="11349846" cy="769441"/>
          </a:xfrm>
          <a:prstGeom prst="rect">
            <a:avLst/>
          </a:prstGeom>
          <a:noFill/>
        </p:spPr>
        <p:txBody>
          <a:bodyPr wrap="square" rtlCol="0">
            <a:spAutoFit/>
          </a:bodyPr>
          <a:lstStyle/>
          <a:p>
            <a:r>
              <a:rPr lang="en-US" sz="2200" i="1" dirty="0"/>
              <a:t>Dropbox has invited external partners who could bring in the required expertise and skills to develop a comprehensive solution and accelerate the initiative</a:t>
            </a:r>
          </a:p>
        </p:txBody>
      </p:sp>
    </p:spTree>
    <p:extLst>
      <p:ext uri="{BB962C8B-B14F-4D97-AF65-F5344CB8AC3E}">
        <p14:creationId xmlns:p14="http://schemas.microsoft.com/office/powerpoint/2010/main" val="401462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3. LatentView Solution Approach for Dropbox</a:t>
            </a:r>
          </a:p>
        </p:txBody>
      </p:sp>
    </p:spTree>
    <p:extLst>
      <p:ext uri="{BB962C8B-B14F-4D97-AF65-F5344CB8AC3E}">
        <p14:creationId xmlns:p14="http://schemas.microsoft.com/office/powerpoint/2010/main" val="959798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57BE3B-ABB3-4CBA-A2E1-BD0E61FC0DB6}"/>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0B6049F4-7681-473D-AC12-E667C5F9EB67}"/>
              </a:ext>
            </a:extLst>
          </p:cNvPr>
          <p:cNvSpPr>
            <a:spLocks noGrp="1"/>
          </p:cNvSpPr>
          <p:nvPr>
            <p:ph type="sldNum" sz="quarter" idx="12"/>
          </p:nvPr>
        </p:nvSpPr>
        <p:spPr/>
        <p:txBody>
          <a:bodyPr/>
          <a:lstStyle/>
          <a:p>
            <a:fld id="{A0C1D9D2-9780-41B5-B48D-9BB1413BC614}" type="slidenum">
              <a:rPr lang="en-US" smtClean="0"/>
              <a:pPr/>
              <a:t>15</a:t>
            </a:fld>
            <a:endParaRPr lang="en-US" dirty="0"/>
          </a:p>
        </p:txBody>
      </p:sp>
      <p:sp>
        <p:nvSpPr>
          <p:cNvPr id="4" name="Title 3">
            <a:extLst>
              <a:ext uri="{FF2B5EF4-FFF2-40B4-BE49-F238E27FC236}">
                <a16:creationId xmlns:a16="http://schemas.microsoft.com/office/drawing/2014/main" id="{7D85D3B0-8FCD-4396-BBE4-2FD1F2B6FFDA}"/>
              </a:ext>
            </a:extLst>
          </p:cNvPr>
          <p:cNvSpPr>
            <a:spLocks noGrp="1"/>
          </p:cNvSpPr>
          <p:nvPr>
            <p:ph type="title"/>
          </p:nvPr>
        </p:nvSpPr>
        <p:spPr/>
        <p:txBody>
          <a:bodyPr/>
          <a:lstStyle/>
          <a:p>
            <a:r>
              <a:rPr lang="en-IN" dirty="0"/>
              <a:t>Current Architecture</a:t>
            </a:r>
            <a:endParaRPr lang="en-US" dirty="0"/>
          </a:p>
        </p:txBody>
      </p:sp>
      <p:cxnSp>
        <p:nvCxnSpPr>
          <p:cNvPr id="5" name="Connector: Elbow 4">
            <a:extLst>
              <a:ext uri="{FF2B5EF4-FFF2-40B4-BE49-F238E27FC236}">
                <a16:creationId xmlns:a16="http://schemas.microsoft.com/office/drawing/2014/main" id="{9361E9BD-ECDF-4ED1-9DA6-0098FB835BCB}"/>
              </a:ext>
            </a:extLst>
          </p:cNvPr>
          <p:cNvCxnSpPr>
            <a:cxnSpLocks/>
            <a:stCxn id="21" idx="3"/>
          </p:cNvCxnSpPr>
          <p:nvPr/>
        </p:nvCxnSpPr>
        <p:spPr>
          <a:xfrm>
            <a:off x="1555880" y="1898016"/>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33784BF7-CC59-4306-9023-18F004D39166}"/>
              </a:ext>
            </a:extLst>
          </p:cNvPr>
          <p:cNvCxnSpPr>
            <a:cxnSpLocks/>
            <a:stCxn id="23" idx="3"/>
          </p:cNvCxnSpPr>
          <p:nvPr/>
        </p:nvCxnSpPr>
        <p:spPr>
          <a:xfrm flipV="1">
            <a:off x="1555880" y="2572467"/>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6FA76B0-D8B7-4116-A773-BFE7FF58D1A6}"/>
              </a:ext>
            </a:extLst>
          </p:cNvPr>
          <p:cNvCxnSpPr>
            <a:cxnSpLocks/>
          </p:cNvCxnSpPr>
          <p:nvPr/>
        </p:nvCxnSpPr>
        <p:spPr>
          <a:xfrm>
            <a:off x="4383989" y="2572467"/>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1CACDC4-8E82-4BE9-8EC6-F3F3D05E53C6}"/>
              </a:ext>
            </a:extLst>
          </p:cNvPr>
          <p:cNvSpPr/>
          <p:nvPr/>
        </p:nvSpPr>
        <p:spPr>
          <a:xfrm>
            <a:off x="4695987" y="1937688"/>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849EE265-B889-48F8-B3E9-FFD7D7CBAAF0}"/>
              </a:ext>
            </a:extLst>
          </p:cNvPr>
          <p:cNvSpPr txBox="1"/>
          <p:nvPr/>
        </p:nvSpPr>
        <p:spPr>
          <a:xfrm>
            <a:off x="5472412" y="3277658"/>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1A4387CE-CBD4-461A-9EC7-F3D878F4DB8B}"/>
              </a:ext>
            </a:extLst>
          </p:cNvPr>
          <p:cNvCxnSpPr>
            <a:cxnSpLocks/>
            <a:stCxn id="45" idx="3"/>
            <a:endCxn id="53" idx="1"/>
          </p:cNvCxnSpPr>
          <p:nvPr/>
        </p:nvCxnSpPr>
        <p:spPr>
          <a:xfrm flipV="1">
            <a:off x="8413554" y="2558253"/>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EA71640-00EC-4511-9A66-B26412158AE3}"/>
              </a:ext>
            </a:extLst>
          </p:cNvPr>
          <p:cNvGrpSpPr/>
          <p:nvPr/>
        </p:nvGrpSpPr>
        <p:grpSpPr>
          <a:xfrm>
            <a:off x="6607142" y="4025666"/>
            <a:ext cx="5198113" cy="1908645"/>
            <a:chOff x="6720084" y="4381251"/>
            <a:chExt cx="5198113" cy="1908645"/>
          </a:xfrm>
        </p:grpSpPr>
        <p:sp>
          <p:nvSpPr>
            <p:cNvPr id="12" name="TextBox 11">
              <a:extLst>
                <a:ext uri="{FF2B5EF4-FFF2-40B4-BE49-F238E27FC236}">
                  <a16:creationId xmlns:a16="http://schemas.microsoft.com/office/drawing/2014/main" id="{D46A6919-8D7B-4941-9421-04D0FE38F362}"/>
                </a:ext>
              </a:extLst>
            </p:cNvPr>
            <p:cNvSpPr txBox="1"/>
            <p:nvPr/>
          </p:nvSpPr>
          <p:spPr>
            <a:xfrm>
              <a:off x="6720084" y="4381251"/>
              <a:ext cx="5198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Data Pipelines created on ad-hoc basis by analysts</a:t>
              </a:r>
            </a:p>
          </p:txBody>
        </p:sp>
        <p:sp>
          <p:nvSpPr>
            <p:cNvPr id="13" name="TextBox 12">
              <a:extLst>
                <a:ext uri="{FF2B5EF4-FFF2-40B4-BE49-F238E27FC236}">
                  <a16:creationId xmlns:a16="http://schemas.microsoft.com/office/drawing/2014/main" id="{AEDEE65D-CE65-45E2-8155-3D6BB377837F}"/>
                </a:ext>
              </a:extLst>
            </p:cNvPr>
            <p:cNvSpPr txBox="1"/>
            <p:nvPr/>
          </p:nvSpPr>
          <p:spPr>
            <a:xfrm>
              <a:off x="7529747" y="5186895"/>
              <a:ext cx="309982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Access Control for Data &amp; Pipelines</a:t>
              </a:r>
            </a:p>
          </p:txBody>
        </p:sp>
        <p:sp>
          <p:nvSpPr>
            <p:cNvPr id="14" name="TextBox 13">
              <a:extLst>
                <a:ext uri="{FF2B5EF4-FFF2-40B4-BE49-F238E27FC236}">
                  <a16:creationId xmlns:a16="http://schemas.microsoft.com/office/drawing/2014/main" id="{3188A990-2F59-445B-AA5A-88599402A24E}"/>
                </a:ext>
              </a:extLst>
            </p:cNvPr>
            <p:cNvSpPr txBox="1"/>
            <p:nvPr/>
          </p:nvSpPr>
          <p:spPr>
            <a:xfrm>
              <a:off x="7529747" y="4852149"/>
              <a:ext cx="3147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SLA bound data and metrics refresh</a:t>
              </a:r>
            </a:p>
          </p:txBody>
        </p:sp>
        <p:sp>
          <p:nvSpPr>
            <p:cNvPr id="15" name="TextBox 14">
              <a:extLst>
                <a:ext uri="{FF2B5EF4-FFF2-40B4-BE49-F238E27FC236}">
                  <a16:creationId xmlns:a16="http://schemas.microsoft.com/office/drawing/2014/main" id="{C882480B-F6BB-49E4-B122-9724CE2715D4}"/>
                </a:ext>
              </a:extLst>
            </p:cNvPr>
            <p:cNvSpPr txBox="1"/>
            <p:nvPr/>
          </p:nvSpPr>
          <p:spPr>
            <a:xfrm>
              <a:off x="7529747" y="5555634"/>
              <a:ext cx="32633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Ownership and Change management</a:t>
              </a:r>
            </a:p>
          </p:txBody>
        </p:sp>
        <p:sp>
          <p:nvSpPr>
            <p:cNvPr id="16" name="TextBox 15">
              <a:extLst>
                <a:ext uri="{FF2B5EF4-FFF2-40B4-BE49-F238E27FC236}">
                  <a16:creationId xmlns:a16="http://schemas.microsoft.com/office/drawing/2014/main" id="{4FF1AC86-7470-4E8E-9E6F-7A3FDBD5EC27}"/>
                </a:ext>
              </a:extLst>
            </p:cNvPr>
            <p:cNvSpPr txBox="1"/>
            <p:nvPr/>
          </p:nvSpPr>
          <p:spPr>
            <a:xfrm>
              <a:off x="7529747" y="5951342"/>
              <a:ext cx="199368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Documented Lineage </a:t>
              </a:r>
            </a:p>
          </p:txBody>
        </p:sp>
        <p:pic>
          <p:nvPicPr>
            <p:cNvPr id="17" name="Picture 16">
              <a:extLst>
                <a:ext uri="{FF2B5EF4-FFF2-40B4-BE49-F238E27FC236}">
                  <a16:creationId xmlns:a16="http://schemas.microsoft.com/office/drawing/2014/main" id="{2DD237B4-A38F-4364-81DF-A9662314D20D}"/>
                </a:ext>
              </a:extLst>
            </p:cNvPr>
            <p:cNvPicPr>
              <a:picLocks noChangeAspect="1"/>
            </p:cNvPicPr>
            <p:nvPr/>
          </p:nvPicPr>
          <p:blipFill>
            <a:blip r:embed="rId2"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258281" y="6017562"/>
              <a:ext cx="247589" cy="247589"/>
            </a:xfrm>
            <a:prstGeom prst="rect">
              <a:avLst/>
            </a:prstGeom>
          </p:spPr>
        </p:pic>
        <p:pic>
          <p:nvPicPr>
            <p:cNvPr id="18" name="Picture 17">
              <a:extLst>
                <a:ext uri="{FF2B5EF4-FFF2-40B4-BE49-F238E27FC236}">
                  <a16:creationId xmlns:a16="http://schemas.microsoft.com/office/drawing/2014/main" id="{45EE334C-8B5B-4217-8005-C81744201A87}"/>
                </a:ext>
              </a:extLst>
            </p:cNvPr>
            <p:cNvPicPr>
              <a:picLocks noChangeAspect="1"/>
            </p:cNvPicPr>
            <p:nvPr/>
          </p:nvPicPr>
          <p:blipFill>
            <a:blip r:embed="rId2"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255852" y="4890090"/>
              <a:ext cx="247589" cy="247589"/>
            </a:xfrm>
            <a:prstGeom prst="rect">
              <a:avLst/>
            </a:prstGeom>
          </p:spPr>
        </p:pic>
        <p:pic>
          <p:nvPicPr>
            <p:cNvPr id="19" name="Picture 18">
              <a:extLst>
                <a:ext uri="{FF2B5EF4-FFF2-40B4-BE49-F238E27FC236}">
                  <a16:creationId xmlns:a16="http://schemas.microsoft.com/office/drawing/2014/main" id="{72916B23-7030-438C-9CB3-B8B27E9CB5B6}"/>
                </a:ext>
              </a:extLst>
            </p:cNvPr>
            <p:cNvPicPr>
              <a:picLocks noChangeAspect="1"/>
            </p:cNvPicPr>
            <p:nvPr/>
          </p:nvPicPr>
          <p:blipFill>
            <a:blip r:embed="rId2"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255851" y="5271083"/>
              <a:ext cx="247589" cy="247589"/>
            </a:xfrm>
            <a:prstGeom prst="rect">
              <a:avLst/>
            </a:prstGeom>
          </p:spPr>
        </p:pic>
        <p:pic>
          <p:nvPicPr>
            <p:cNvPr id="20" name="Picture 19">
              <a:extLst>
                <a:ext uri="{FF2B5EF4-FFF2-40B4-BE49-F238E27FC236}">
                  <a16:creationId xmlns:a16="http://schemas.microsoft.com/office/drawing/2014/main" id="{BCC36DC4-0B03-491A-A44C-27358EAAA63A}"/>
                </a:ext>
              </a:extLst>
            </p:cNvPr>
            <p:cNvPicPr>
              <a:picLocks noChangeAspect="1"/>
            </p:cNvPicPr>
            <p:nvPr/>
          </p:nvPicPr>
          <p:blipFill>
            <a:blip r:embed="rId2"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269004" y="5644599"/>
              <a:ext cx="247589" cy="247589"/>
            </a:xfrm>
            <a:prstGeom prst="rect">
              <a:avLst/>
            </a:prstGeom>
          </p:spPr>
        </p:pic>
      </p:grpSp>
      <p:pic>
        <p:nvPicPr>
          <p:cNvPr id="21" name="Picture 2" descr="Image result for data source icon">
            <a:extLst>
              <a:ext uri="{FF2B5EF4-FFF2-40B4-BE49-F238E27FC236}">
                <a16:creationId xmlns:a16="http://schemas.microsoft.com/office/drawing/2014/main" id="{9CAA29DE-7C22-4B97-9EEC-EC35A6FC4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2" y="1361297"/>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3299F58-4BB6-4F5B-ACEB-1D7C3CAFD22E}"/>
              </a:ext>
            </a:extLst>
          </p:cNvPr>
          <p:cNvSpPr txBox="1"/>
          <p:nvPr/>
        </p:nvSpPr>
        <p:spPr>
          <a:xfrm>
            <a:off x="287725" y="2257638"/>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23" name="Picture 8" descr="Image result for dropbox logo">
            <a:extLst>
              <a:ext uri="{FF2B5EF4-FFF2-40B4-BE49-F238E27FC236}">
                <a16:creationId xmlns:a16="http://schemas.microsoft.com/office/drawing/2014/main" id="{2B5C792C-F372-43F5-9C8B-1AC45F4D8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94" y="2769481"/>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3E8456F-08B6-4C3B-95BC-DBE9E3AFBC0D}"/>
              </a:ext>
            </a:extLst>
          </p:cNvPr>
          <p:cNvSpPr txBox="1"/>
          <p:nvPr/>
        </p:nvSpPr>
        <p:spPr>
          <a:xfrm>
            <a:off x="533521" y="3521935"/>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25" name="Picture 10" descr="Image result for etl icon">
            <a:extLst>
              <a:ext uri="{FF2B5EF4-FFF2-40B4-BE49-F238E27FC236}">
                <a16:creationId xmlns:a16="http://schemas.microsoft.com/office/drawing/2014/main" id="{2A78C01A-C0EC-4A2E-9003-399BEFADECE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89361" y="2199876"/>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CD285D1-9932-461F-B99B-711A8B3F01CE}"/>
              </a:ext>
            </a:extLst>
          </p:cNvPr>
          <p:cNvSpPr txBox="1"/>
          <p:nvPr/>
        </p:nvSpPr>
        <p:spPr>
          <a:xfrm>
            <a:off x="2744051" y="3098880"/>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27" name="Picture 12" descr="Image result for schema icon">
            <a:extLst>
              <a:ext uri="{FF2B5EF4-FFF2-40B4-BE49-F238E27FC236}">
                <a16:creationId xmlns:a16="http://schemas.microsoft.com/office/drawing/2014/main" id="{B0DF5EB6-C31B-49EB-A580-F1971E8B0B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2653" y="2166776"/>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AB6351B-38AF-45CA-9467-A73159A233A0}"/>
              </a:ext>
            </a:extLst>
          </p:cNvPr>
          <p:cNvSpPr txBox="1"/>
          <p:nvPr/>
        </p:nvSpPr>
        <p:spPr>
          <a:xfrm>
            <a:off x="4923805" y="3000289"/>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29" name="Picture 18" descr="Image result for unknown user icon">
            <a:extLst>
              <a:ext uri="{FF2B5EF4-FFF2-40B4-BE49-F238E27FC236}">
                <a16:creationId xmlns:a16="http://schemas.microsoft.com/office/drawing/2014/main" id="{D3132F1B-5C93-4790-8914-18B6949B929E}"/>
              </a:ext>
            </a:extLst>
          </p:cNvPr>
          <p:cNvPicPr>
            <a:picLocks noChangeAspect="1" noChangeArrowheads="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3805" y="1212840"/>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descr="Image result for unknown user icon">
            <a:extLst>
              <a:ext uri="{FF2B5EF4-FFF2-40B4-BE49-F238E27FC236}">
                <a16:creationId xmlns:a16="http://schemas.microsoft.com/office/drawing/2014/main" id="{3E631A44-9BBF-42A8-8195-3B1935D863C6}"/>
              </a:ext>
            </a:extLst>
          </p:cNvPr>
          <p:cNvPicPr>
            <a:picLocks noChangeAspect="1" noChangeArrowheads="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769" y="1208336"/>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unknown user icon">
            <a:extLst>
              <a:ext uri="{FF2B5EF4-FFF2-40B4-BE49-F238E27FC236}">
                <a16:creationId xmlns:a16="http://schemas.microsoft.com/office/drawing/2014/main" id="{FF2FE7CF-2356-4997-8877-C1A8342D09AD}"/>
              </a:ext>
            </a:extLst>
          </p:cNvPr>
          <p:cNvPicPr>
            <a:picLocks noChangeAspect="1" noChangeArrowheads="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15003" y="1210375"/>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Image result for unknown user icon">
            <a:extLst>
              <a:ext uri="{FF2B5EF4-FFF2-40B4-BE49-F238E27FC236}">
                <a16:creationId xmlns:a16="http://schemas.microsoft.com/office/drawing/2014/main" id="{2397EDCA-48D4-47F9-9B24-7889762F2235}"/>
              </a:ext>
            </a:extLst>
          </p:cNvPr>
          <p:cNvPicPr>
            <a:picLocks noChangeAspect="1" noChangeArrowheads="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7142" y="1227674"/>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Image result for unknown user icon">
            <a:extLst>
              <a:ext uri="{FF2B5EF4-FFF2-40B4-BE49-F238E27FC236}">
                <a16:creationId xmlns:a16="http://schemas.microsoft.com/office/drawing/2014/main" id="{AECE8B19-ABA7-4504-BC39-F9387D866071}"/>
              </a:ext>
            </a:extLst>
          </p:cNvPr>
          <p:cNvPicPr>
            <a:picLocks noChangeAspect="1" noChangeArrowheads="1"/>
          </p:cNvPicPr>
          <p:nvPr/>
        </p:nvPicPr>
        <p:blipFill>
          <a:blip r:embed="rId7"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73832" y="1256829"/>
            <a:ext cx="462792" cy="46279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1C14D0CA-2187-4639-AB72-85612D48E05D}"/>
              </a:ext>
            </a:extLst>
          </p:cNvPr>
          <p:cNvCxnSpPr>
            <a:stCxn id="29" idx="2"/>
            <a:endCxn id="27" idx="0"/>
          </p:cNvCxnSpPr>
          <p:nvPr/>
        </p:nvCxnSpPr>
        <p:spPr>
          <a:xfrm>
            <a:off x="5155201" y="1675632"/>
            <a:ext cx="497280" cy="49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DF5EE1-AE17-4021-A203-57303BCE6678}"/>
              </a:ext>
            </a:extLst>
          </p:cNvPr>
          <p:cNvCxnSpPr>
            <a:stCxn id="30" idx="2"/>
            <a:endCxn id="27" idx="0"/>
          </p:cNvCxnSpPr>
          <p:nvPr/>
        </p:nvCxnSpPr>
        <p:spPr>
          <a:xfrm flipH="1">
            <a:off x="5652481" y="1671128"/>
            <a:ext cx="104684" cy="49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6E7DEF-5236-4174-B473-32F661FB71DE}"/>
              </a:ext>
            </a:extLst>
          </p:cNvPr>
          <p:cNvCxnSpPr>
            <a:stCxn id="31" idx="2"/>
            <a:endCxn id="27" idx="0"/>
          </p:cNvCxnSpPr>
          <p:nvPr/>
        </p:nvCxnSpPr>
        <p:spPr>
          <a:xfrm flipH="1">
            <a:off x="5652481" y="1673167"/>
            <a:ext cx="693918" cy="4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33D51-45F4-4965-95D6-40E773425F15}"/>
              </a:ext>
            </a:extLst>
          </p:cNvPr>
          <p:cNvCxnSpPr>
            <a:stCxn id="32" idx="2"/>
            <a:endCxn id="27" idx="0"/>
          </p:cNvCxnSpPr>
          <p:nvPr/>
        </p:nvCxnSpPr>
        <p:spPr>
          <a:xfrm flipH="1">
            <a:off x="5652481" y="1690466"/>
            <a:ext cx="1186057" cy="47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AED966D-F107-477B-8118-33E818638006}"/>
              </a:ext>
            </a:extLst>
          </p:cNvPr>
          <p:cNvCxnSpPr>
            <a:stCxn id="33" idx="2"/>
            <a:endCxn id="27" idx="0"/>
          </p:cNvCxnSpPr>
          <p:nvPr/>
        </p:nvCxnSpPr>
        <p:spPr>
          <a:xfrm flipH="1">
            <a:off x="5652481" y="1719621"/>
            <a:ext cx="1752747" cy="44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985209-6C1A-4A8C-9E91-E4B17B552BB7}"/>
              </a:ext>
            </a:extLst>
          </p:cNvPr>
          <p:cNvCxnSpPr>
            <a:stCxn id="29" idx="2"/>
            <a:endCxn id="27" idx="1"/>
          </p:cNvCxnSpPr>
          <p:nvPr/>
        </p:nvCxnSpPr>
        <p:spPr>
          <a:xfrm>
            <a:off x="5155201" y="1675632"/>
            <a:ext cx="87452" cy="89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D371CF-B52F-4F25-B7DC-1C371EB8A9B7}"/>
              </a:ext>
            </a:extLst>
          </p:cNvPr>
          <p:cNvCxnSpPr>
            <a:stCxn id="29" idx="2"/>
            <a:endCxn id="27" idx="2"/>
          </p:cNvCxnSpPr>
          <p:nvPr/>
        </p:nvCxnSpPr>
        <p:spPr>
          <a:xfrm>
            <a:off x="5155201" y="1675632"/>
            <a:ext cx="497280" cy="129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732E88-3E82-4BE4-9859-B2778ACA3364}"/>
              </a:ext>
            </a:extLst>
          </p:cNvPr>
          <p:cNvCxnSpPr>
            <a:stCxn id="30" idx="2"/>
            <a:endCxn id="27" idx="3"/>
          </p:cNvCxnSpPr>
          <p:nvPr/>
        </p:nvCxnSpPr>
        <p:spPr>
          <a:xfrm>
            <a:off x="5757165" y="1671128"/>
            <a:ext cx="305143" cy="89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FBC358-BD04-4624-B5CC-F93BD338718C}"/>
              </a:ext>
            </a:extLst>
          </p:cNvPr>
          <p:cNvCxnSpPr>
            <a:stCxn id="30" idx="2"/>
            <a:endCxn id="27" idx="2"/>
          </p:cNvCxnSpPr>
          <p:nvPr/>
        </p:nvCxnSpPr>
        <p:spPr>
          <a:xfrm flipH="1">
            <a:off x="5652481" y="1671128"/>
            <a:ext cx="104684" cy="129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C369B1-BD13-41C6-B251-D9F6D8AF5BED}"/>
              </a:ext>
            </a:extLst>
          </p:cNvPr>
          <p:cNvCxnSpPr>
            <a:stCxn id="31" idx="2"/>
            <a:endCxn id="28" idx="0"/>
          </p:cNvCxnSpPr>
          <p:nvPr/>
        </p:nvCxnSpPr>
        <p:spPr>
          <a:xfrm flipH="1">
            <a:off x="5688304" y="1673167"/>
            <a:ext cx="658095" cy="1327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99D707-E2D3-45C2-AD63-11CE8B674FBD}"/>
              </a:ext>
            </a:extLst>
          </p:cNvPr>
          <p:cNvCxnSpPr>
            <a:stCxn id="32" idx="2"/>
            <a:endCxn id="27" idx="1"/>
          </p:cNvCxnSpPr>
          <p:nvPr/>
        </p:nvCxnSpPr>
        <p:spPr>
          <a:xfrm flipH="1">
            <a:off x="5242653" y="1690466"/>
            <a:ext cx="1595885" cy="87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2" descr="Image result for random numbers icon">
            <a:extLst>
              <a:ext uri="{FF2B5EF4-FFF2-40B4-BE49-F238E27FC236}">
                <a16:creationId xmlns:a16="http://schemas.microsoft.com/office/drawing/2014/main" id="{8FBFE6AF-949F-49E1-BB2B-EF50D6553F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002" t="30324" r="23930" b="27760"/>
          <a:stretch/>
        </p:blipFill>
        <p:spPr bwMode="auto">
          <a:xfrm>
            <a:off x="7173832" y="2062110"/>
            <a:ext cx="1239722" cy="101755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C83E7DD9-ACD9-4759-92B2-637611227030}"/>
              </a:ext>
            </a:extLst>
          </p:cNvPr>
          <p:cNvCxnSpPr>
            <a:stCxn id="29" idx="2"/>
            <a:endCxn id="45" idx="1"/>
          </p:cNvCxnSpPr>
          <p:nvPr/>
        </p:nvCxnSpPr>
        <p:spPr>
          <a:xfrm>
            <a:off x="5155201" y="1675632"/>
            <a:ext cx="2018631" cy="895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83107A-3DB7-4080-ACF1-B721D352A3A7}"/>
              </a:ext>
            </a:extLst>
          </p:cNvPr>
          <p:cNvCxnSpPr>
            <a:stCxn id="30" idx="2"/>
            <a:endCxn id="45" idx="1"/>
          </p:cNvCxnSpPr>
          <p:nvPr/>
        </p:nvCxnSpPr>
        <p:spPr>
          <a:xfrm>
            <a:off x="5757165" y="1671128"/>
            <a:ext cx="1416667" cy="899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33B097C-E01A-4968-82FE-C463C03E5E80}"/>
              </a:ext>
            </a:extLst>
          </p:cNvPr>
          <p:cNvCxnSpPr>
            <a:stCxn id="31" idx="2"/>
            <a:endCxn id="45" idx="0"/>
          </p:cNvCxnSpPr>
          <p:nvPr/>
        </p:nvCxnSpPr>
        <p:spPr>
          <a:xfrm>
            <a:off x="6346399" y="1673167"/>
            <a:ext cx="1447294" cy="38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C3CD31-33B5-41C0-8954-4E9206E0A715}"/>
              </a:ext>
            </a:extLst>
          </p:cNvPr>
          <p:cNvCxnSpPr>
            <a:stCxn id="32" idx="2"/>
            <a:endCxn id="45" idx="2"/>
          </p:cNvCxnSpPr>
          <p:nvPr/>
        </p:nvCxnSpPr>
        <p:spPr>
          <a:xfrm>
            <a:off x="6838538" y="1690466"/>
            <a:ext cx="955155" cy="1389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3C611D-124F-4D66-9FDB-8CFD26D22C43}"/>
              </a:ext>
            </a:extLst>
          </p:cNvPr>
          <p:cNvCxnSpPr>
            <a:stCxn id="33" idx="2"/>
            <a:endCxn id="45" idx="3"/>
          </p:cNvCxnSpPr>
          <p:nvPr/>
        </p:nvCxnSpPr>
        <p:spPr>
          <a:xfrm>
            <a:off x="7405228" y="1719621"/>
            <a:ext cx="1008326" cy="85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C772471-DA64-4CC4-855F-C1D31F329ED1}"/>
              </a:ext>
            </a:extLst>
          </p:cNvPr>
          <p:cNvSpPr txBox="1"/>
          <p:nvPr/>
        </p:nvSpPr>
        <p:spPr>
          <a:xfrm>
            <a:off x="6983715" y="3077951"/>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52" name="Straight Arrow Connector 51">
            <a:extLst>
              <a:ext uri="{FF2B5EF4-FFF2-40B4-BE49-F238E27FC236}">
                <a16:creationId xmlns:a16="http://schemas.microsoft.com/office/drawing/2014/main" id="{4D235885-EDCB-4BCE-BE15-C19313C90E1D}"/>
              </a:ext>
            </a:extLst>
          </p:cNvPr>
          <p:cNvCxnSpPr>
            <a:cxnSpLocks/>
            <a:stCxn id="27" idx="3"/>
            <a:endCxn id="45" idx="1"/>
          </p:cNvCxnSpPr>
          <p:nvPr/>
        </p:nvCxnSpPr>
        <p:spPr>
          <a:xfrm>
            <a:off x="6062308" y="2568308"/>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7E43426A-C4E5-4D97-9399-6B8AB6EB4EB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029181" y="2256501"/>
            <a:ext cx="548640" cy="603504"/>
          </a:xfrm>
          <a:prstGeom prst="rect">
            <a:avLst/>
          </a:prstGeom>
        </p:spPr>
      </p:pic>
      <p:sp>
        <p:nvSpPr>
          <p:cNvPr id="54" name="TextBox 53">
            <a:extLst>
              <a:ext uri="{FF2B5EF4-FFF2-40B4-BE49-F238E27FC236}">
                <a16:creationId xmlns:a16="http://schemas.microsoft.com/office/drawing/2014/main" id="{F97879B4-AA3F-4F3C-B49B-9F8BD1C9EE81}"/>
              </a:ext>
            </a:extLst>
          </p:cNvPr>
          <p:cNvSpPr txBox="1"/>
          <p:nvPr/>
        </p:nvSpPr>
        <p:spPr>
          <a:xfrm>
            <a:off x="10453822" y="2915082"/>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grpSp>
        <p:nvGrpSpPr>
          <p:cNvPr id="55" name="Group 54">
            <a:extLst>
              <a:ext uri="{FF2B5EF4-FFF2-40B4-BE49-F238E27FC236}">
                <a16:creationId xmlns:a16="http://schemas.microsoft.com/office/drawing/2014/main" id="{D778BBF5-3E75-4165-B4E1-C653104C7BA0}"/>
              </a:ext>
            </a:extLst>
          </p:cNvPr>
          <p:cNvGrpSpPr/>
          <p:nvPr/>
        </p:nvGrpSpPr>
        <p:grpSpPr>
          <a:xfrm>
            <a:off x="761014" y="4029046"/>
            <a:ext cx="5208414" cy="1912330"/>
            <a:chOff x="853478" y="4370025"/>
            <a:chExt cx="5208414" cy="1912330"/>
          </a:xfrm>
        </p:grpSpPr>
        <p:sp>
          <p:nvSpPr>
            <p:cNvPr id="56" name="TextBox 55">
              <a:extLst>
                <a:ext uri="{FF2B5EF4-FFF2-40B4-BE49-F238E27FC236}">
                  <a16:creationId xmlns:a16="http://schemas.microsoft.com/office/drawing/2014/main" id="{23901B5F-8172-42C1-9645-AD7E54E3F4D2}"/>
                </a:ext>
              </a:extLst>
            </p:cNvPr>
            <p:cNvSpPr txBox="1"/>
            <p:nvPr/>
          </p:nvSpPr>
          <p:spPr>
            <a:xfrm>
              <a:off x="853478" y="4370025"/>
              <a:ext cx="5208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Data Pipelines managed by Dropbox Data Infra Team</a:t>
              </a:r>
            </a:p>
          </p:txBody>
        </p:sp>
        <p:sp>
          <p:nvSpPr>
            <p:cNvPr id="57" name="TextBox 56">
              <a:extLst>
                <a:ext uri="{FF2B5EF4-FFF2-40B4-BE49-F238E27FC236}">
                  <a16:creationId xmlns:a16="http://schemas.microsoft.com/office/drawing/2014/main" id="{6577E581-1DFF-409A-9115-B2F2B16D110E}"/>
                </a:ext>
              </a:extLst>
            </p:cNvPr>
            <p:cNvSpPr txBox="1"/>
            <p:nvPr/>
          </p:nvSpPr>
          <p:spPr>
            <a:xfrm>
              <a:off x="1321065" y="5179354"/>
              <a:ext cx="309982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Access Control for Data &amp; Pipelines</a:t>
              </a:r>
            </a:p>
          </p:txBody>
        </p:sp>
        <p:sp>
          <p:nvSpPr>
            <p:cNvPr id="58" name="TextBox 57">
              <a:extLst>
                <a:ext uri="{FF2B5EF4-FFF2-40B4-BE49-F238E27FC236}">
                  <a16:creationId xmlns:a16="http://schemas.microsoft.com/office/drawing/2014/main" id="{AD88571F-094F-4BBC-941D-A9656BD6FD97}"/>
                </a:ext>
              </a:extLst>
            </p:cNvPr>
            <p:cNvSpPr txBox="1"/>
            <p:nvPr/>
          </p:nvSpPr>
          <p:spPr>
            <a:xfrm>
              <a:off x="1321065" y="4844608"/>
              <a:ext cx="3147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SLA bound data and metrics refresh</a:t>
              </a:r>
            </a:p>
          </p:txBody>
        </p:sp>
        <p:sp>
          <p:nvSpPr>
            <p:cNvPr id="59" name="TextBox 58">
              <a:extLst>
                <a:ext uri="{FF2B5EF4-FFF2-40B4-BE49-F238E27FC236}">
                  <a16:creationId xmlns:a16="http://schemas.microsoft.com/office/drawing/2014/main" id="{353F0F97-8185-4CF3-B62F-FFA1BE247581}"/>
                </a:ext>
              </a:extLst>
            </p:cNvPr>
            <p:cNvSpPr txBox="1"/>
            <p:nvPr/>
          </p:nvSpPr>
          <p:spPr>
            <a:xfrm>
              <a:off x="1321065" y="5548093"/>
              <a:ext cx="32633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Ownership and Change management</a:t>
              </a:r>
            </a:p>
          </p:txBody>
        </p:sp>
        <p:sp>
          <p:nvSpPr>
            <p:cNvPr id="60" name="TextBox 59">
              <a:extLst>
                <a:ext uri="{FF2B5EF4-FFF2-40B4-BE49-F238E27FC236}">
                  <a16:creationId xmlns:a16="http://schemas.microsoft.com/office/drawing/2014/main" id="{71AB4DDB-B8A5-4929-B32C-E7C36E0514E1}"/>
                </a:ext>
              </a:extLst>
            </p:cNvPr>
            <p:cNvSpPr txBox="1"/>
            <p:nvPr/>
          </p:nvSpPr>
          <p:spPr>
            <a:xfrm>
              <a:off x="1321065" y="5943801"/>
              <a:ext cx="199368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Documented Lineage </a:t>
              </a:r>
            </a:p>
          </p:txBody>
        </p:sp>
        <p:pic>
          <p:nvPicPr>
            <p:cNvPr id="61" name="Picture 60">
              <a:extLst>
                <a:ext uri="{FF2B5EF4-FFF2-40B4-BE49-F238E27FC236}">
                  <a16:creationId xmlns:a16="http://schemas.microsoft.com/office/drawing/2014/main" id="{BD50763B-AA7E-4BE3-B1C9-130792CEF818}"/>
                </a:ext>
              </a:extLst>
            </p:cNvPr>
            <p:cNvPicPr>
              <a:picLocks noChangeAspect="1"/>
            </p:cNvPicPr>
            <p:nvPr/>
          </p:nvPicPr>
          <p:blipFill>
            <a:blip r:embed="rId10"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67722" y="5288442"/>
              <a:ext cx="229466" cy="229466"/>
            </a:xfrm>
            <a:prstGeom prst="rect">
              <a:avLst/>
            </a:prstGeom>
          </p:spPr>
        </p:pic>
        <p:pic>
          <p:nvPicPr>
            <p:cNvPr id="62" name="Picture 61">
              <a:extLst>
                <a:ext uri="{FF2B5EF4-FFF2-40B4-BE49-F238E27FC236}">
                  <a16:creationId xmlns:a16="http://schemas.microsoft.com/office/drawing/2014/main" id="{78ED912C-295B-4B56-BFD3-B81CEA7D747C}"/>
                </a:ext>
              </a:extLst>
            </p:cNvPr>
            <p:cNvPicPr>
              <a:picLocks noChangeAspect="1"/>
            </p:cNvPicPr>
            <p:nvPr/>
          </p:nvPicPr>
          <p:blipFill>
            <a:blip r:embed="rId10"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67722" y="4914259"/>
              <a:ext cx="229466" cy="229466"/>
            </a:xfrm>
            <a:prstGeom prst="rect">
              <a:avLst/>
            </a:prstGeom>
          </p:spPr>
        </p:pic>
        <p:pic>
          <p:nvPicPr>
            <p:cNvPr id="63" name="Picture 62">
              <a:extLst>
                <a:ext uri="{FF2B5EF4-FFF2-40B4-BE49-F238E27FC236}">
                  <a16:creationId xmlns:a16="http://schemas.microsoft.com/office/drawing/2014/main" id="{FE005E77-363F-4D74-8094-228D908EB968}"/>
                </a:ext>
              </a:extLst>
            </p:cNvPr>
            <p:cNvPicPr>
              <a:picLocks noChangeAspect="1"/>
            </p:cNvPicPr>
            <p:nvPr/>
          </p:nvPicPr>
          <p:blipFill>
            <a:blip r:embed="rId10"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67722" y="5602637"/>
              <a:ext cx="229466" cy="229466"/>
            </a:xfrm>
            <a:prstGeom prst="rect">
              <a:avLst/>
            </a:prstGeom>
          </p:spPr>
        </p:pic>
        <p:pic>
          <p:nvPicPr>
            <p:cNvPr id="64" name="Picture 63">
              <a:extLst>
                <a:ext uri="{FF2B5EF4-FFF2-40B4-BE49-F238E27FC236}">
                  <a16:creationId xmlns:a16="http://schemas.microsoft.com/office/drawing/2014/main" id="{474492A9-9808-47A8-8848-337BD6AC6DCE}"/>
                </a:ext>
              </a:extLst>
            </p:cNvPr>
            <p:cNvPicPr>
              <a:picLocks noChangeAspect="1"/>
            </p:cNvPicPr>
            <p:nvPr/>
          </p:nvPicPr>
          <p:blipFill>
            <a:blip r:embed="rId2"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1049599" y="6010021"/>
              <a:ext cx="247589" cy="247589"/>
            </a:xfrm>
            <a:prstGeom prst="rect">
              <a:avLst/>
            </a:prstGeom>
          </p:spPr>
        </p:pic>
      </p:grpSp>
      <p:sp>
        <p:nvSpPr>
          <p:cNvPr id="65" name="Rectangle 64">
            <a:extLst>
              <a:ext uri="{FF2B5EF4-FFF2-40B4-BE49-F238E27FC236}">
                <a16:creationId xmlns:a16="http://schemas.microsoft.com/office/drawing/2014/main" id="{385F6194-0E30-43D0-A8FD-1E430B857202}"/>
              </a:ext>
            </a:extLst>
          </p:cNvPr>
          <p:cNvSpPr/>
          <p:nvPr/>
        </p:nvSpPr>
        <p:spPr>
          <a:xfrm>
            <a:off x="2012193" y="5998530"/>
            <a:ext cx="8171814" cy="4695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Key Requirement: </a:t>
            </a:r>
            <a:r>
              <a:rPr kumimoji="0" lang="en-US" sz="1800" b="1" i="0" u="none" strike="noStrike" kern="1200" cap="none" spc="0" normalizeH="0" baseline="0" noProof="0" dirty="0">
                <a:ln>
                  <a:noFill/>
                </a:ln>
                <a:solidFill>
                  <a:srgbClr val="42847A"/>
                </a:solidFill>
                <a:effectLst/>
                <a:uLnTx/>
                <a:uFillTx/>
                <a:latin typeface="Calibri"/>
                <a:ea typeface="+mn-ea"/>
                <a:cs typeface="+mn-cs"/>
              </a:rPr>
              <a:t>Accountable Pipeline Process &amp;  Reliable Ground Truth</a:t>
            </a:r>
          </a:p>
        </p:txBody>
      </p:sp>
      <p:pic>
        <p:nvPicPr>
          <p:cNvPr id="66" name="Picture 24" descr="Image result for tableau logo">
            <a:extLst>
              <a:ext uri="{FF2B5EF4-FFF2-40B4-BE49-F238E27FC236}">
                <a16:creationId xmlns:a16="http://schemas.microsoft.com/office/drawing/2014/main" id="{224FBDFE-1F34-4E21-BC03-939316FFF6F8}"/>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10900545" y="1378455"/>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B50AF464-B74C-4CFB-8235-621F8D3BB452}"/>
              </a:ext>
            </a:extLst>
          </p:cNvPr>
          <p:cNvSpPr txBox="1"/>
          <p:nvPr/>
        </p:nvSpPr>
        <p:spPr>
          <a:xfrm>
            <a:off x="10417442" y="1210245"/>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68" name="Straight Arrow Connector 67">
            <a:extLst>
              <a:ext uri="{FF2B5EF4-FFF2-40B4-BE49-F238E27FC236}">
                <a16:creationId xmlns:a16="http://schemas.microsoft.com/office/drawing/2014/main" id="{DA1AAACE-E7E8-4F03-8302-785245CB8B2F}"/>
              </a:ext>
            </a:extLst>
          </p:cNvPr>
          <p:cNvCxnSpPr>
            <a:cxnSpLocks/>
            <a:stCxn id="53" idx="0"/>
            <a:endCxn id="66" idx="2"/>
          </p:cNvCxnSpPr>
          <p:nvPr/>
        </p:nvCxnSpPr>
        <p:spPr>
          <a:xfrm flipH="1" flipV="1">
            <a:off x="11299925" y="1910961"/>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9" name="Picture 26" descr="Related image">
            <a:extLst>
              <a:ext uri="{FF2B5EF4-FFF2-40B4-BE49-F238E27FC236}">
                <a16:creationId xmlns:a16="http://schemas.microsoft.com/office/drawing/2014/main" id="{668B40DC-BE83-47BF-9844-DAB3170164BB}"/>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2151935" y="6009006"/>
            <a:ext cx="453853" cy="4538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F85EDAA-FD43-4BC5-AA1C-357160DF5744}"/>
              </a:ext>
            </a:extLst>
          </p:cNvPr>
          <p:cNvSpPr txBox="1"/>
          <p:nvPr/>
        </p:nvSpPr>
        <p:spPr>
          <a:xfrm>
            <a:off x="320842" y="488019"/>
            <a:ext cx="11349846" cy="769441"/>
          </a:xfrm>
          <a:prstGeom prst="rect">
            <a:avLst/>
          </a:prstGeom>
          <a:noFill/>
        </p:spPr>
        <p:txBody>
          <a:bodyPr wrap="square" rtlCol="0">
            <a:spAutoFit/>
          </a:bodyPr>
          <a:lstStyle/>
          <a:p>
            <a:r>
              <a:rPr lang="en-US" sz="2200" i="1" dirty="0"/>
              <a:t>A Hive data mart lies at the heart of the current architecture, which provides flexibility for analytics consumption, but lacks accountability and a centralized ground truth</a:t>
            </a:r>
          </a:p>
        </p:txBody>
      </p:sp>
    </p:spTree>
    <p:extLst>
      <p:ext uri="{BB962C8B-B14F-4D97-AF65-F5344CB8AC3E}">
        <p14:creationId xmlns:p14="http://schemas.microsoft.com/office/powerpoint/2010/main" val="214442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P spid="24" grpId="0"/>
      <p:bldP spid="26" grpId="0"/>
      <p:bldP spid="28" grpId="0"/>
      <p:bldP spid="51" grpId="0"/>
      <p:bldP spid="54" grpId="0"/>
      <p:bldP spid="65" grpId="0" animBg="1"/>
      <p:bldP spid="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3566-7F99-4C7E-8A4E-CB780552DAB6}"/>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28AF2035-6BAF-45C1-8955-07F19D5ABAEA}"/>
              </a:ext>
            </a:extLst>
          </p:cNvPr>
          <p:cNvSpPr>
            <a:spLocks noGrp="1"/>
          </p:cNvSpPr>
          <p:nvPr>
            <p:ph type="sldNum" sz="quarter" idx="12"/>
          </p:nvPr>
        </p:nvSpPr>
        <p:spPr/>
        <p:txBody>
          <a:bodyPr/>
          <a:lstStyle/>
          <a:p>
            <a:fld id="{A0C1D9D2-9780-41B5-B48D-9BB1413BC614}" type="slidenum">
              <a:rPr lang="en-US" smtClean="0"/>
              <a:pPr/>
              <a:t>16</a:t>
            </a:fld>
            <a:endParaRPr lang="en-US" dirty="0"/>
          </a:p>
        </p:txBody>
      </p:sp>
      <p:sp>
        <p:nvSpPr>
          <p:cNvPr id="4" name="Title 3">
            <a:extLst>
              <a:ext uri="{FF2B5EF4-FFF2-40B4-BE49-F238E27FC236}">
                <a16:creationId xmlns:a16="http://schemas.microsoft.com/office/drawing/2014/main" id="{C7A1CFF5-7929-47EF-8002-C4564489E584}"/>
              </a:ext>
            </a:extLst>
          </p:cNvPr>
          <p:cNvSpPr>
            <a:spLocks noGrp="1"/>
          </p:cNvSpPr>
          <p:nvPr>
            <p:ph type="title"/>
          </p:nvPr>
        </p:nvSpPr>
        <p:spPr/>
        <p:txBody>
          <a:bodyPr/>
          <a:lstStyle/>
          <a:p>
            <a:r>
              <a:rPr lang="en-IN" dirty="0"/>
              <a:t>Proposed Solution Architecture</a:t>
            </a:r>
            <a:endParaRPr lang="en-US" dirty="0"/>
          </a:p>
        </p:txBody>
      </p:sp>
      <p:cxnSp>
        <p:nvCxnSpPr>
          <p:cNvPr id="5" name="Connector: Elbow 4">
            <a:extLst>
              <a:ext uri="{FF2B5EF4-FFF2-40B4-BE49-F238E27FC236}">
                <a16:creationId xmlns:a16="http://schemas.microsoft.com/office/drawing/2014/main" id="{C4D451A9-6EDC-408A-8048-D35C695301A4}"/>
              </a:ext>
            </a:extLst>
          </p:cNvPr>
          <p:cNvCxnSpPr>
            <a:cxnSpLocks/>
            <a:stCxn id="11" idx="3"/>
          </p:cNvCxnSpPr>
          <p:nvPr/>
        </p:nvCxnSpPr>
        <p:spPr>
          <a:xfrm>
            <a:off x="1555880" y="1898028"/>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08ECF8A3-9E57-422C-A056-696FAA03B50F}"/>
              </a:ext>
            </a:extLst>
          </p:cNvPr>
          <p:cNvCxnSpPr>
            <a:cxnSpLocks/>
            <a:stCxn id="13" idx="3"/>
          </p:cNvCxnSpPr>
          <p:nvPr/>
        </p:nvCxnSpPr>
        <p:spPr>
          <a:xfrm flipV="1">
            <a:off x="1555880" y="2572479"/>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A6921EE-9A16-46EB-92B1-43DB9CEA8024}"/>
              </a:ext>
            </a:extLst>
          </p:cNvPr>
          <p:cNvCxnSpPr>
            <a:cxnSpLocks/>
          </p:cNvCxnSpPr>
          <p:nvPr/>
        </p:nvCxnSpPr>
        <p:spPr>
          <a:xfrm>
            <a:off x="4383989" y="2572479"/>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9004B8D-53CA-4BB6-A7D5-8EB86B64F5F3}"/>
              </a:ext>
            </a:extLst>
          </p:cNvPr>
          <p:cNvSpPr/>
          <p:nvPr/>
        </p:nvSpPr>
        <p:spPr>
          <a:xfrm>
            <a:off x="4695987" y="1937700"/>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0B0F1EAE-A27B-4067-A0AD-4280B95CB6D3}"/>
              </a:ext>
            </a:extLst>
          </p:cNvPr>
          <p:cNvSpPr txBox="1"/>
          <p:nvPr/>
        </p:nvSpPr>
        <p:spPr>
          <a:xfrm>
            <a:off x="4796148" y="3264187"/>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51677CC1-D12C-4E53-B1D1-E6245739B1DE}"/>
              </a:ext>
            </a:extLst>
          </p:cNvPr>
          <p:cNvCxnSpPr>
            <a:cxnSpLocks/>
            <a:stCxn id="19" idx="3"/>
            <a:endCxn id="22" idx="1"/>
          </p:cNvCxnSpPr>
          <p:nvPr/>
        </p:nvCxnSpPr>
        <p:spPr>
          <a:xfrm flipV="1">
            <a:off x="8413554" y="2558265"/>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data source icon">
            <a:extLst>
              <a:ext uri="{FF2B5EF4-FFF2-40B4-BE49-F238E27FC236}">
                <a16:creationId xmlns:a16="http://schemas.microsoft.com/office/drawing/2014/main" id="{9CA4D969-1272-4D51-BF5E-2C0389731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2" y="1361309"/>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EB7D1B3-F489-4734-A749-79E82670C325}"/>
              </a:ext>
            </a:extLst>
          </p:cNvPr>
          <p:cNvSpPr txBox="1"/>
          <p:nvPr/>
        </p:nvSpPr>
        <p:spPr>
          <a:xfrm>
            <a:off x="287725" y="2257650"/>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13" name="Picture 8" descr="Image result for dropbox logo">
            <a:extLst>
              <a:ext uri="{FF2B5EF4-FFF2-40B4-BE49-F238E27FC236}">
                <a16:creationId xmlns:a16="http://schemas.microsoft.com/office/drawing/2014/main" id="{80BE4A94-B137-4FB4-9677-D1D51C8B6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94" y="2769493"/>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28AB5A-3E1E-4466-9B61-891EF844F7FE}"/>
              </a:ext>
            </a:extLst>
          </p:cNvPr>
          <p:cNvSpPr txBox="1"/>
          <p:nvPr/>
        </p:nvSpPr>
        <p:spPr>
          <a:xfrm>
            <a:off x="533521" y="3521947"/>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15" name="Picture 10" descr="Image result for etl icon">
            <a:extLst>
              <a:ext uri="{FF2B5EF4-FFF2-40B4-BE49-F238E27FC236}">
                <a16:creationId xmlns:a16="http://schemas.microsoft.com/office/drawing/2014/main" id="{503D433F-409D-408A-8D60-19E432A4732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89361" y="2199888"/>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D31A36-A4AC-4F32-89D3-BF7DF02CC51D}"/>
              </a:ext>
            </a:extLst>
          </p:cNvPr>
          <p:cNvSpPr txBox="1"/>
          <p:nvPr/>
        </p:nvSpPr>
        <p:spPr>
          <a:xfrm>
            <a:off x="2744051" y="3098892"/>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17" name="Picture 12" descr="Image result for schema icon">
            <a:extLst>
              <a:ext uri="{FF2B5EF4-FFF2-40B4-BE49-F238E27FC236}">
                <a16:creationId xmlns:a16="http://schemas.microsoft.com/office/drawing/2014/main" id="{D449BC7A-7073-4EBB-8A3F-A8FA0D824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653" y="2166788"/>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411904B-785E-424F-AAAA-4D8DEBE37841}"/>
              </a:ext>
            </a:extLst>
          </p:cNvPr>
          <p:cNvSpPr txBox="1"/>
          <p:nvPr/>
        </p:nvSpPr>
        <p:spPr>
          <a:xfrm>
            <a:off x="4923805" y="3000301"/>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19" name="Picture 22" descr="Image result for random numbers icon">
            <a:extLst>
              <a:ext uri="{FF2B5EF4-FFF2-40B4-BE49-F238E27FC236}">
                <a16:creationId xmlns:a16="http://schemas.microsoft.com/office/drawing/2014/main" id="{14F08E32-3A95-4899-8526-456F3337D7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02" t="30324" r="23930" b="27760"/>
          <a:stretch/>
        </p:blipFill>
        <p:spPr bwMode="auto">
          <a:xfrm>
            <a:off x="7173832" y="2062122"/>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EA14330-C9A2-4F7D-97B4-1BE3AE6F35F9}"/>
              </a:ext>
            </a:extLst>
          </p:cNvPr>
          <p:cNvSpPr txBox="1"/>
          <p:nvPr/>
        </p:nvSpPr>
        <p:spPr>
          <a:xfrm>
            <a:off x="6983715" y="3077963"/>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21" name="Straight Arrow Connector 20">
            <a:extLst>
              <a:ext uri="{FF2B5EF4-FFF2-40B4-BE49-F238E27FC236}">
                <a16:creationId xmlns:a16="http://schemas.microsoft.com/office/drawing/2014/main" id="{899A89E1-727C-4969-B6B1-BDFB76FFF107}"/>
              </a:ext>
            </a:extLst>
          </p:cNvPr>
          <p:cNvCxnSpPr>
            <a:cxnSpLocks/>
            <a:stCxn id="17" idx="3"/>
            <a:endCxn id="19" idx="1"/>
          </p:cNvCxnSpPr>
          <p:nvPr/>
        </p:nvCxnSpPr>
        <p:spPr>
          <a:xfrm>
            <a:off x="6062308" y="2568320"/>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58C5B0E-3520-46A8-A98A-607545B946C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029181" y="2256513"/>
            <a:ext cx="548640" cy="603504"/>
          </a:xfrm>
          <a:prstGeom prst="rect">
            <a:avLst/>
          </a:prstGeom>
        </p:spPr>
      </p:pic>
      <p:sp>
        <p:nvSpPr>
          <p:cNvPr id="23" name="TextBox 22">
            <a:extLst>
              <a:ext uri="{FF2B5EF4-FFF2-40B4-BE49-F238E27FC236}">
                <a16:creationId xmlns:a16="http://schemas.microsoft.com/office/drawing/2014/main" id="{23C670A3-4699-4B06-8A3F-550816621981}"/>
              </a:ext>
            </a:extLst>
          </p:cNvPr>
          <p:cNvSpPr txBox="1"/>
          <p:nvPr/>
        </p:nvSpPr>
        <p:spPr>
          <a:xfrm>
            <a:off x="10453822" y="2915094"/>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24" name="Rectangle 23">
            <a:extLst>
              <a:ext uri="{FF2B5EF4-FFF2-40B4-BE49-F238E27FC236}">
                <a16:creationId xmlns:a16="http://schemas.microsoft.com/office/drawing/2014/main" id="{1B83DC07-C0D5-47F3-AC4B-4DD67E320BC7}"/>
              </a:ext>
            </a:extLst>
          </p:cNvPr>
          <p:cNvSpPr/>
          <p:nvPr/>
        </p:nvSpPr>
        <p:spPr>
          <a:xfrm>
            <a:off x="3133145" y="4125314"/>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C9F2A111-8384-4F3E-989E-148F6FE3491C}"/>
              </a:ext>
            </a:extLst>
          </p:cNvPr>
          <p:cNvSpPr/>
          <p:nvPr/>
        </p:nvSpPr>
        <p:spPr>
          <a:xfrm>
            <a:off x="6815264" y="4124158"/>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id="{41176307-DA7D-42CF-B583-2BAEA2BCB2FB}"/>
              </a:ext>
            </a:extLst>
          </p:cNvPr>
          <p:cNvGrpSpPr/>
          <p:nvPr/>
        </p:nvGrpSpPr>
        <p:grpSpPr>
          <a:xfrm>
            <a:off x="2006525" y="4460162"/>
            <a:ext cx="1135355" cy="498957"/>
            <a:chOff x="2006525" y="3883374"/>
            <a:chExt cx="1135355" cy="498957"/>
          </a:xfrm>
        </p:grpSpPr>
        <p:cxnSp>
          <p:nvCxnSpPr>
            <p:cNvPr id="27" name="Elbow Connector 9">
              <a:extLst>
                <a:ext uri="{FF2B5EF4-FFF2-40B4-BE49-F238E27FC236}">
                  <a16:creationId xmlns:a16="http://schemas.microsoft.com/office/drawing/2014/main" id="{25516C31-8578-4B94-B663-3EFC589A47B7}"/>
                </a:ext>
              </a:extLst>
            </p:cNvPr>
            <p:cNvCxnSpPr>
              <a:cxnSpLocks/>
              <a:endCxn id="24"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12">
              <a:extLst>
                <a:ext uri="{FF2B5EF4-FFF2-40B4-BE49-F238E27FC236}">
                  <a16:creationId xmlns:a16="http://schemas.microsoft.com/office/drawing/2014/main" id="{17EECD8F-B51A-4DDA-BD48-F7F01406D873}"/>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29" name="Picture 28">
            <a:extLst>
              <a:ext uri="{FF2B5EF4-FFF2-40B4-BE49-F238E27FC236}">
                <a16:creationId xmlns:a16="http://schemas.microsoft.com/office/drawing/2014/main" id="{2BA6B382-3BC1-4E00-9F00-919950F1F0D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14297" y="4562790"/>
            <a:ext cx="543517" cy="543517"/>
          </a:xfrm>
          <a:prstGeom prst="rect">
            <a:avLst/>
          </a:prstGeom>
        </p:spPr>
      </p:pic>
      <p:sp>
        <p:nvSpPr>
          <p:cNvPr id="30" name="TextBox 29">
            <a:extLst>
              <a:ext uri="{FF2B5EF4-FFF2-40B4-BE49-F238E27FC236}">
                <a16:creationId xmlns:a16="http://schemas.microsoft.com/office/drawing/2014/main" id="{8A2062E1-8E77-4DA7-BC83-3B3E0D3CAB65}"/>
              </a:ext>
            </a:extLst>
          </p:cNvPr>
          <p:cNvSpPr txBox="1"/>
          <p:nvPr/>
        </p:nvSpPr>
        <p:spPr>
          <a:xfrm>
            <a:off x="10961483" y="5017480"/>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31" name="Straight Arrow Connector 30">
            <a:extLst>
              <a:ext uri="{FF2B5EF4-FFF2-40B4-BE49-F238E27FC236}">
                <a16:creationId xmlns:a16="http://schemas.microsoft.com/office/drawing/2014/main" id="{EF14D8D3-55B2-491B-B399-A35F578789C5}"/>
              </a:ext>
            </a:extLst>
          </p:cNvPr>
          <p:cNvCxnSpPr/>
          <p:nvPr/>
        </p:nvCxnSpPr>
        <p:spPr>
          <a:xfrm>
            <a:off x="5896308" y="4578362"/>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6032459-C639-4C30-8435-71E0AE2C42E1}"/>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8431B881-6E5E-421C-A5FB-AA3B5F4A502D}"/>
              </a:ext>
            </a:extLst>
          </p:cNvPr>
          <p:cNvCxnSpPr>
            <a:cxnSpLocks/>
            <a:endCxn id="37" idx="2"/>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B94D0F-3DAE-4F5C-8471-F04D60B47CAD}"/>
              </a:ext>
            </a:extLst>
          </p:cNvPr>
          <p:cNvCxnSpPr>
            <a:cxnSpLocks/>
            <a:endCxn id="42" idx="2"/>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B878A5-FFCD-4545-8EA3-B85C9B6BE31E}"/>
              </a:ext>
            </a:extLst>
          </p:cNvPr>
          <p:cNvCxnSpPr>
            <a:cxnSpLocks/>
            <a:endCxn id="25" idx="2"/>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Image result for configure icon">
            <a:extLst>
              <a:ext uri="{FF2B5EF4-FFF2-40B4-BE49-F238E27FC236}">
                <a16:creationId xmlns:a16="http://schemas.microsoft.com/office/drawing/2014/main" id="{966B83A1-6031-4D9C-BA36-9EB52210F71C}"/>
              </a:ext>
            </a:extLst>
          </p:cNvPr>
          <p:cNvPicPr>
            <a:picLocks noChangeAspect="1" noChangeArrowheads="1"/>
          </p:cNvPicPr>
          <p:nvPr/>
        </p:nvPicPr>
        <p:blipFill>
          <a:blip r:embed="rId9"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9025" y="4537113"/>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metrics icon">
            <a:extLst>
              <a:ext uri="{FF2B5EF4-FFF2-40B4-BE49-F238E27FC236}">
                <a16:creationId xmlns:a16="http://schemas.microsoft.com/office/drawing/2014/main" id="{19C3B3AB-5D30-40D5-BDCF-CFB500A0CF1A}"/>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234595" y="4455236"/>
            <a:ext cx="852832" cy="85283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168E711-2061-4720-8035-A9E6A5CA6657}"/>
              </a:ext>
            </a:extLst>
          </p:cNvPr>
          <p:cNvSpPr txBox="1"/>
          <p:nvPr/>
        </p:nvSpPr>
        <p:spPr>
          <a:xfrm>
            <a:off x="287725" y="4635301"/>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39" name="TextBox 38">
            <a:extLst>
              <a:ext uri="{FF2B5EF4-FFF2-40B4-BE49-F238E27FC236}">
                <a16:creationId xmlns:a16="http://schemas.microsoft.com/office/drawing/2014/main" id="{FE868FCE-9178-4E18-BDB6-665FB4E29B57}"/>
              </a:ext>
            </a:extLst>
          </p:cNvPr>
          <p:cNvSpPr txBox="1"/>
          <p:nvPr/>
        </p:nvSpPr>
        <p:spPr>
          <a:xfrm>
            <a:off x="1959767" y="5202146"/>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pic>
        <p:nvPicPr>
          <p:cNvPr id="40" name="Picture 4" descr="Related image">
            <a:extLst>
              <a:ext uri="{FF2B5EF4-FFF2-40B4-BE49-F238E27FC236}">
                <a16:creationId xmlns:a16="http://schemas.microsoft.com/office/drawing/2014/main" id="{CCBA2941-C3CE-46A3-8DA1-93957F0B68C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243708" y="4739461"/>
            <a:ext cx="852832" cy="85283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48427A4-D29F-42D9-B91D-0525652FE4D1}"/>
              </a:ext>
            </a:extLst>
          </p:cNvPr>
          <p:cNvSpPr txBox="1"/>
          <p:nvPr/>
        </p:nvSpPr>
        <p:spPr>
          <a:xfrm>
            <a:off x="4083658" y="4946139"/>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42" name="Rectangle 41">
            <a:extLst>
              <a:ext uri="{FF2B5EF4-FFF2-40B4-BE49-F238E27FC236}">
                <a16:creationId xmlns:a16="http://schemas.microsoft.com/office/drawing/2014/main" id="{CC74B631-13A9-4E70-93E7-E952B17644FC}"/>
              </a:ext>
            </a:extLst>
          </p:cNvPr>
          <p:cNvSpPr/>
          <p:nvPr/>
        </p:nvSpPr>
        <p:spPr>
          <a:xfrm>
            <a:off x="3142377" y="4842884"/>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A3C72495-5240-456D-B514-D67B95F9358C}"/>
              </a:ext>
            </a:extLst>
          </p:cNvPr>
          <p:cNvSpPr txBox="1"/>
          <p:nvPr/>
        </p:nvSpPr>
        <p:spPr>
          <a:xfrm>
            <a:off x="3839965" y="4311963"/>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44" name="Picture 10" descr="Image result for etl icon">
            <a:extLst>
              <a:ext uri="{FF2B5EF4-FFF2-40B4-BE49-F238E27FC236}">
                <a16:creationId xmlns:a16="http://schemas.microsoft.com/office/drawing/2014/main" id="{CD8112D2-9095-43B8-9712-1BFEB0ECF51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431482" y="4189497"/>
            <a:ext cx="573442" cy="54132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Elbow Connector 9">
            <a:extLst>
              <a:ext uri="{FF2B5EF4-FFF2-40B4-BE49-F238E27FC236}">
                <a16:creationId xmlns:a16="http://schemas.microsoft.com/office/drawing/2014/main" id="{35206C93-03CA-4941-A36E-0257E14C411A}"/>
              </a:ext>
            </a:extLst>
          </p:cNvPr>
          <p:cNvCxnSpPr>
            <a:cxnSpLocks/>
            <a:stCxn id="24" idx="3"/>
            <a:endCxn id="25" idx="1"/>
          </p:cNvCxnSpPr>
          <p:nvPr/>
        </p:nvCxnSpPr>
        <p:spPr>
          <a:xfrm>
            <a:off x="6195444" y="4460162"/>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46" name="Picture 8" descr="Related image">
            <a:extLst>
              <a:ext uri="{FF2B5EF4-FFF2-40B4-BE49-F238E27FC236}">
                <a16:creationId xmlns:a16="http://schemas.microsoft.com/office/drawing/2014/main" id="{E433ED95-BDA4-4194-ACFD-83B33715D87B}"/>
              </a:ext>
            </a:extLst>
          </p:cNvPr>
          <p:cNvPicPr>
            <a:picLocks noChangeAspect="1" noChangeArrowheads="1"/>
          </p:cNvPicPr>
          <p:nvPr/>
        </p:nvPicPr>
        <p:blipFill>
          <a:blip r:embed="rId12" cstate="hq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47243" y="4457824"/>
            <a:ext cx="765850" cy="7658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data governance icon">
            <a:extLst>
              <a:ext uri="{FF2B5EF4-FFF2-40B4-BE49-F238E27FC236}">
                <a16:creationId xmlns:a16="http://schemas.microsoft.com/office/drawing/2014/main" id="{B31BEBE2-AD35-4D0D-9793-0FD1191D769B}"/>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1537499" y="5802616"/>
            <a:ext cx="450645" cy="409186"/>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6090BB25-6A0D-423C-BC58-A7E14B5F7026}"/>
              </a:ext>
            </a:extLst>
          </p:cNvPr>
          <p:cNvSpPr/>
          <p:nvPr/>
        </p:nvSpPr>
        <p:spPr>
          <a:xfrm>
            <a:off x="1564019" y="5848949"/>
            <a:ext cx="76672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Enforce ACLs, Expose Definitions of metrics, lineage and pipelines</a:t>
            </a:r>
          </a:p>
        </p:txBody>
      </p:sp>
      <p:sp>
        <p:nvSpPr>
          <p:cNvPr id="49" name="Rectangle 48">
            <a:extLst>
              <a:ext uri="{FF2B5EF4-FFF2-40B4-BE49-F238E27FC236}">
                <a16:creationId xmlns:a16="http://schemas.microsoft.com/office/drawing/2014/main" id="{1E54BB52-44B3-4750-8E49-0FECF69F1B8F}"/>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50" name="Straight Arrow Connector 49">
            <a:extLst>
              <a:ext uri="{FF2B5EF4-FFF2-40B4-BE49-F238E27FC236}">
                <a16:creationId xmlns:a16="http://schemas.microsoft.com/office/drawing/2014/main" id="{FB5E53F4-3D81-4A2E-8D4D-239CC9462684}"/>
              </a:ext>
            </a:extLst>
          </p:cNvPr>
          <p:cNvCxnSpPr>
            <a:cxnSpLocks/>
            <a:stCxn id="25" idx="3"/>
            <a:endCxn id="29" idx="1"/>
          </p:cNvCxnSpPr>
          <p:nvPr/>
        </p:nvCxnSpPr>
        <p:spPr>
          <a:xfrm>
            <a:off x="8589830" y="4818369"/>
            <a:ext cx="2524467" cy="161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2CFD60E-0671-4B71-B9D8-E8F73CF861E9}"/>
              </a:ext>
            </a:extLst>
          </p:cNvPr>
          <p:cNvSpPr txBox="1"/>
          <p:nvPr/>
        </p:nvSpPr>
        <p:spPr>
          <a:xfrm>
            <a:off x="7501852" y="4681270"/>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sp>
        <p:nvSpPr>
          <p:cNvPr id="52" name="TextBox 51">
            <a:extLst>
              <a:ext uri="{FF2B5EF4-FFF2-40B4-BE49-F238E27FC236}">
                <a16:creationId xmlns:a16="http://schemas.microsoft.com/office/drawing/2014/main" id="{44079573-E2B5-4E68-ABC4-DDE25EEB819A}"/>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pic>
        <p:nvPicPr>
          <p:cNvPr id="53" name="Picture 24" descr="Image result for tableau logo">
            <a:extLst>
              <a:ext uri="{FF2B5EF4-FFF2-40B4-BE49-F238E27FC236}">
                <a16:creationId xmlns:a16="http://schemas.microsoft.com/office/drawing/2014/main" id="{EA17D082-F619-438E-9DBB-83663C736A10}"/>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900545" y="1378467"/>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BEF431F-68E1-4808-9240-C2EB256FF06F}"/>
              </a:ext>
            </a:extLst>
          </p:cNvPr>
          <p:cNvSpPr txBox="1"/>
          <p:nvPr/>
        </p:nvSpPr>
        <p:spPr>
          <a:xfrm>
            <a:off x="10417442" y="1210257"/>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55" name="Straight Arrow Connector 54">
            <a:extLst>
              <a:ext uri="{FF2B5EF4-FFF2-40B4-BE49-F238E27FC236}">
                <a16:creationId xmlns:a16="http://schemas.microsoft.com/office/drawing/2014/main" id="{68B2D668-78DF-403F-9D62-8822973C36E7}"/>
              </a:ext>
            </a:extLst>
          </p:cNvPr>
          <p:cNvCxnSpPr>
            <a:cxnSpLocks/>
            <a:stCxn id="22" idx="0"/>
            <a:endCxn id="53" idx="2"/>
          </p:cNvCxnSpPr>
          <p:nvPr/>
        </p:nvCxnSpPr>
        <p:spPr>
          <a:xfrm flipH="1" flipV="1">
            <a:off x="11299925" y="1910973"/>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E69C8B2-DF9E-4F23-93D2-AF6B36BB1868}"/>
              </a:ext>
            </a:extLst>
          </p:cNvPr>
          <p:cNvSpPr/>
          <p:nvPr/>
        </p:nvSpPr>
        <p:spPr>
          <a:xfrm>
            <a:off x="366071" y="1221227"/>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9D0FB4F9-BD31-4BE7-A11E-4D0812017DD9}"/>
              </a:ext>
            </a:extLst>
          </p:cNvPr>
          <p:cNvSpPr txBox="1"/>
          <p:nvPr/>
        </p:nvSpPr>
        <p:spPr>
          <a:xfrm>
            <a:off x="3508550" y="3672976"/>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cxnSp>
        <p:nvCxnSpPr>
          <p:cNvPr id="58" name="Elbow Connector 9">
            <a:extLst>
              <a:ext uri="{FF2B5EF4-FFF2-40B4-BE49-F238E27FC236}">
                <a16:creationId xmlns:a16="http://schemas.microsoft.com/office/drawing/2014/main" id="{9162FA19-22CB-4EE9-8DE5-7A426C5C4ED3}"/>
              </a:ext>
            </a:extLst>
          </p:cNvPr>
          <p:cNvCxnSpPr>
            <a:cxnSpLocks/>
            <a:stCxn id="18" idx="0"/>
            <a:endCxn id="24" idx="0"/>
          </p:cNvCxnSpPr>
          <p:nvPr/>
        </p:nvCxnSpPr>
        <p:spPr>
          <a:xfrm rot="16200000" flipH="1" flipV="1">
            <a:off x="4613793" y="3050802"/>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9" name="Elbow Connector 9">
            <a:extLst>
              <a:ext uri="{FF2B5EF4-FFF2-40B4-BE49-F238E27FC236}">
                <a16:creationId xmlns:a16="http://schemas.microsoft.com/office/drawing/2014/main" id="{95DE564F-E9C6-4795-9D8B-B415C6E59021}"/>
              </a:ext>
            </a:extLst>
          </p:cNvPr>
          <p:cNvCxnSpPr>
            <a:cxnSpLocks/>
          </p:cNvCxnSpPr>
          <p:nvPr/>
        </p:nvCxnSpPr>
        <p:spPr>
          <a:xfrm rot="16200000" flipH="1">
            <a:off x="2268921" y="2971845"/>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A2D9FA1C-015E-45B5-B80D-A36676D040A3}"/>
              </a:ext>
            </a:extLst>
          </p:cNvPr>
          <p:cNvSpPr txBox="1"/>
          <p:nvPr/>
        </p:nvSpPr>
        <p:spPr>
          <a:xfrm>
            <a:off x="320841" y="532263"/>
            <a:ext cx="11595855" cy="769441"/>
          </a:xfrm>
          <a:prstGeom prst="rect">
            <a:avLst/>
          </a:prstGeom>
          <a:noFill/>
        </p:spPr>
        <p:txBody>
          <a:bodyPr wrap="square" rtlCol="0">
            <a:spAutoFit/>
          </a:bodyPr>
          <a:lstStyle/>
          <a:p>
            <a:r>
              <a:rPr lang="en-US" sz="2200" i="1" dirty="0"/>
              <a:t>LatentView proposes the creation of a parallel data mart as a central ground truth powered by a reliable metrics foundry, SLA bound pipeline orchestration and a robust data governance framework</a:t>
            </a:r>
          </a:p>
        </p:txBody>
      </p:sp>
      <p:sp>
        <p:nvSpPr>
          <p:cNvPr id="62" name="Oval 61">
            <a:extLst>
              <a:ext uri="{FF2B5EF4-FFF2-40B4-BE49-F238E27FC236}">
                <a16:creationId xmlns:a16="http://schemas.microsoft.com/office/drawing/2014/main" id="{271E7BEE-0DDB-4CB6-845D-B33706F2C017}"/>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3" name="Oval 62">
            <a:extLst>
              <a:ext uri="{FF2B5EF4-FFF2-40B4-BE49-F238E27FC236}">
                <a16:creationId xmlns:a16="http://schemas.microsoft.com/office/drawing/2014/main" id="{8BF406A2-A811-4DB6-BB4B-C4BEC0D4B3ED}"/>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64" name="Oval 63">
            <a:extLst>
              <a:ext uri="{FF2B5EF4-FFF2-40B4-BE49-F238E27FC236}">
                <a16:creationId xmlns:a16="http://schemas.microsoft.com/office/drawing/2014/main" id="{5290A18A-4B00-4728-A827-D4A074C49340}"/>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65" name="Oval 64">
            <a:extLst>
              <a:ext uri="{FF2B5EF4-FFF2-40B4-BE49-F238E27FC236}">
                <a16:creationId xmlns:a16="http://schemas.microsoft.com/office/drawing/2014/main" id="{779F323B-0699-4265-B68D-9C1758286D62}"/>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Tree>
    <p:extLst>
      <p:ext uri="{BB962C8B-B14F-4D97-AF65-F5344CB8AC3E}">
        <p14:creationId xmlns:p14="http://schemas.microsoft.com/office/powerpoint/2010/main" val="105424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3D3BE7-BDF0-4886-BE7A-0F56F9D4F4AF}"/>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40C597E9-636E-4748-B672-5B16D45DACC0}"/>
              </a:ext>
            </a:extLst>
          </p:cNvPr>
          <p:cNvSpPr>
            <a:spLocks noGrp="1"/>
          </p:cNvSpPr>
          <p:nvPr>
            <p:ph type="sldNum" sz="quarter" idx="12"/>
          </p:nvPr>
        </p:nvSpPr>
        <p:spPr/>
        <p:txBody>
          <a:bodyPr/>
          <a:lstStyle/>
          <a:p>
            <a:fld id="{A0C1D9D2-9780-41B5-B48D-9BB1413BC614}" type="slidenum">
              <a:rPr lang="en-US" smtClean="0"/>
              <a:pPr/>
              <a:t>17</a:t>
            </a:fld>
            <a:endParaRPr lang="en-US" dirty="0"/>
          </a:p>
        </p:txBody>
      </p:sp>
      <p:sp>
        <p:nvSpPr>
          <p:cNvPr id="4" name="Title 3">
            <a:extLst>
              <a:ext uri="{FF2B5EF4-FFF2-40B4-BE49-F238E27FC236}">
                <a16:creationId xmlns:a16="http://schemas.microsoft.com/office/drawing/2014/main" id="{9FC78A82-FF27-48DF-96BE-D8349D081931}"/>
              </a:ext>
            </a:extLst>
          </p:cNvPr>
          <p:cNvSpPr>
            <a:spLocks noGrp="1"/>
          </p:cNvSpPr>
          <p:nvPr>
            <p:ph type="title"/>
          </p:nvPr>
        </p:nvSpPr>
        <p:spPr/>
        <p:txBody>
          <a:bodyPr/>
          <a:lstStyle/>
          <a:p>
            <a:r>
              <a:rPr lang="en-IN" dirty="0"/>
              <a:t>Proposed Technology Options</a:t>
            </a:r>
            <a:endParaRPr lang="en-US" dirty="0"/>
          </a:p>
        </p:txBody>
      </p:sp>
      <p:cxnSp>
        <p:nvCxnSpPr>
          <p:cNvPr id="5" name="Connector: Elbow 4">
            <a:extLst>
              <a:ext uri="{FF2B5EF4-FFF2-40B4-BE49-F238E27FC236}">
                <a16:creationId xmlns:a16="http://schemas.microsoft.com/office/drawing/2014/main" id="{B1399660-BBF8-4C44-93A9-DFC528BBA886}"/>
              </a:ext>
            </a:extLst>
          </p:cNvPr>
          <p:cNvCxnSpPr>
            <a:cxnSpLocks/>
            <a:stCxn id="11" idx="3"/>
          </p:cNvCxnSpPr>
          <p:nvPr/>
        </p:nvCxnSpPr>
        <p:spPr>
          <a:xfrm>
            <a:off x="1559647" y="1898012"/>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63BD1855-FACD-40C1-893C-64209B292B61}"/>
              </a:ext>
            </a:extLst>
          </p:cNvPr>
          <p:cNvCxnSpPr>
            <a:cxnSpLocks/>
            <a:stCxn id="13" idx="3"/>
          </p:cNvCxnSpPr>
          <p:nvPr/>
        </p:nvCxnSpPr>
        <p:spPr>
          <a:xfrm flipV="1">
            <a:off x="1559647" y="2572463"/>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6CDF23-5325-4BF9-8772-CF5E9BA40111}"/>
              </a:ext>
            </a:extLst>
          </p:cNvPr>
          <p:cNvCxnSpPr>
            <a:cxnSpLocks/>
          </p:cNvCxnSpPr>
          <p:nvPr/>
        </p:nvCxnSpPr>
        <p:spPr>
          <a:xfrm>
            <a:off x="4387756" y="2572463"/>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616A82D-FB56-4630-913B-69D5A60156C6}"/>
              </a:ext>
            </a:extLst>
          </p:cNvPr>
          <p:cNvSpPr/>
          <p:nvPr/>
        </p:nvSpPr>
        <p:spPr>
          <a:xfrm>
            <a:off x="4699754" y="1937684"/>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048DFBC8-2D2E-4A55-AACD-C0C1B0FE7B0E}"/>
              </a:ext>
            </a:extLst>
          </p:cNvPr>
          <p:cNvSpPr txBox="1"/>
          <p:nvPr/>
        </p:nvSpPr>
        <p:spPr>
          <a:xfrm>
            <a:off x="4799915" y="3264171"/>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D5CEDD1A-B7A8-46E9-922B-487F903C4EEB}"/>
              </a:ext>
            </a:extLst>
          </p:cNvPr>
          <p:cNvCxnSpPr>
            <a:cxnSpLocks/>
            <a:stCxn id="19" idx="3"/>
            <a:endCxn id="22" idx="1"/>
          </p:cNvCxnSpPr>
          <p:nvPr/>
        </p:nvCxnSpPr>
        <p:spPr>
          <a:xfrm flipV="1">
            <a:off x="8417321" y="2558249"/>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data source icon">
            <a:extLst>
              <a:ext uri="{FF2B5EF4-FFF2-40B4-BE49-F238E27FC236}">
                <a16:creationId xmlns:a16="http://schemas.microsoft.com/office/drawing/2014/main" id="{955359B4-B931-4DF2-A3A1-A62706773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9" y="1361293"/>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1F8C19-E4CA-4007-8181-B78AAE9D5143}"/>
              </a:ext>
            </a:extLst>
          </p:cNvPr>
          <p:cNvSpPr txBox="1"/>
          <p:nvPr/>
        </p:nvSpPr>
        <p:spPr>
          <a:xfrm>
            <a:off x="291492" y="2257634"/>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13" name="Picture 8" descr="Image result for dropbox logo">
            <a:extLst>
              <a:ext uri="{FF2B5EF4-FFF2-40B4-BE49-F238E27FC236}">
                <a16:creationId xmlns:a16="http://schemas.microsoft.com/office/drawing/2014/main" id="{9B3FE213-44E5-4A99-B13D-5EF3704B2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61" y="2769477"/>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A03772-41A1-432A-84B7-ED74098DBFB1}"/>
              </a:ext>
            </a:extLst>
          </p:cNvPr>
          <p:cNvSpPr txBox="1"/>
          <p:nvPr/>
        </p:nvSpPr>
        <p:spPr>
          <a:xfrm>
            <a:off x="537288" y="3521931"/>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15" name="Picture 10" descr="Image result for etl icon">
            <a:extLst>
              <a:ext uri="{FF2B5EF4-FFF2-40B4-BE49-F238E27FC236}">
                <a16:creationId xmlns:a16="http://schemas.microsoft.com/office/drawing/2014/main" id="{DA39710D-0A4C-4795-A693-A56E723DEF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93128" y="2199872"/>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D4DCFF-481A-4C31-8B7E-2DD85B066166}"/>
              </a:ext>
            </a:extLst>
          </p:cNvPr>
          <p:cNvSpPr txBox="1"/>
          <p:nvPr/>
        </p:nvSpPr>
        <p:spPr>
          <a:xfrm>
            <a:off x="2747818" y="3098876"/>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17" name="Picture 12" descr="Image result for schema icon">
            <a:extLst>
              <a:ext uri="{FF2B5EF4-FFF2-40B4-BE49-F238E27FC236}">
                <a16:creationId xmlns:a16="http://schemas.microsoft.com/office/drawing/2014/main" id="{5DDD2984-5D1F-4AB0-BB58-04CFF96BE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420" y="2166772"/>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6C13-6109-4056-A387-20A0372A976D}"/>
              </a:ext>
            </a:extLst>
          </p:cNvPr>
          <p:cNvSpPr txBox="1"/>
          <p:nvPr/>
        </p:nvSpPr>
        <p:spPr>
          <a:xfrm>
            <a:off x="4927572" y="3000285"/>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19" name="Picture 22" descr="Image result for random numbers icon">
            <a:extLst>
              <a:ext uri="{FF2B5EF4-FFF2-40B4-BE49-F238E27FC236}">
                <a16:creationId xmlns:a16="http://schemas.microsoft.com/office/drawing/2014/main" id="{9B5546E8-9B4C-4D7A-817E-F8C9AD2435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02" t="30324" r="23930" b="27760"/>
          <a:stretch/>
        </p:blipFill>
        <p:spPr bwMode="auto">
          <a:xfrm>
            <a:off x="7177599" y="2062106"/>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E5F2777-D0A2-4B49-9F7E-510492EAAEF0}"/>
              </a:ext>
            </a:extLst>
          </p:cNvPr>
          <p:cNvSpPr txBox="1"/>
          <p:nvPr/>
        </p:nvSpPr>
        <p:spPr>
          <a:xfrm>
            <a:off x="6987482" y="3077947"/>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21" name="Straight Arrow Connector 20">
            <a:extLst>
              <a:ext uri="{FF2B5EF4-FFF2-40B4-BE49-F238E27FC236}">
                <a16:creationId xmlns:a16="http://schemas.microsoft.com/office/drawing/2014/main" id="{2209B12F-549E-4113-854A-24F4DE82ADA0}"/>
              </a:ext>
            </a:extLst>
          </p:cNvPr>
          <p:cNvCxnSpPr>
            <a:cxnSpLocks/>
            <a:stCxn id="17" idx="3"/>
            <a:endCxn id="19" idx="1"/>
          </p:cNvCxnSpPr>
          <p:nvPr/>
        </p:nvCxnSpPr>
        <p:spPr>
          <a:xfrm>
            <a:off x="6066075" y="2568304"/>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023E889-0BDB-465A-8376-F54A22169E7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032948" y="2256497"/>
            <a:ext cx="548640" cy="603504"/>
          </a:xfrm>
          <a:prstGeom prst="rect">
            <a:avLst/>
          </a:prstGeom>
        </p:spPr>
      </p:pic>
      <p:sp>
        <p:nvSpPr>
          <p:cNvPr id="23" name="TextBox 22">
            <a:extLst>
              <a:ext uri="{FF2B5EF4-FFF2-40B4-BE49-F238E27FC236}">
                <a16:creationId xmlns:a16="http://schemas.microsoft.com/office/drawing/2014/main" id="{03794597-2E55-4849-A1B6-21F3EA9EB05E}"/>
              </a:ext>
            </a:extLst>
          </p:cNvPr>
          <p:cNvSpPr txBox="1"/>
          <p:nvPr/>
        </p:nvSpPr>
        <p:spPr>
          <a:xfrm>
            <a:off x="10457589" y="2915078"/>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24" name="Rectangle 23">
            <a:extLst>
              <a:ext uri="{FF2B5EF4-FFF2-40B4-BE49-F238E27FC236}">
                <a16:creationId xmlns:a16="http://schemas.microsoft.com/office/drawing/2014/main" id="{6524580B-1BFF-4D89-80E6-355AA6D250CF}"/>
              </a:ext>
            </a:extLst>
          </p:cNvPr>
          <p:cNvSpPr/>
          <p:nvPr/>
        </p:nvSpPr>
        <p:spPr>
          <a:xfrm>
            <a:off x="3136912" y="4125298"/>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793D3D96-EF7A-4001-B7F0-DB1157571CC4}"/>
              </a:ext>
            </a:extLst>
          </p:cNvPr>
          <p:cNvSpPr/>
          <p:nvPr/>
        </p:nvSpPr>
        <p:spPr>
          <a:xfrm>
            <a:off x="6819031" y="4124142"/>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id="{0A0370E5-C1AB-447B-BA02-F5845301B47C}"/>
              </a:ext>
            </a:extLst>
          </p:cNvPr>
          <p:cNvGrpSpPr/>
          <p:nvPr/>
        </p:nvGrpSpPr>
        <p:grpSpPr>
          <a:xfrm>
            <a:off x="2010292" y="4460146"/>
            <a:ext cx="1135355" cy="498957"/>
            <a:chOff x="2006525" y="3883374"/>
            <a:chExt cx="1135355" cy="498957"/>
          </a:xfrm>
        </p:grpSpPr>
        <p:cxnSp>
          <p:nvCxnSpPr>
            <p:cNvPr id="27" name="Elbow Connector 9">
              <a:extLst>
                <a:ext uri="{FF2B5EF4-FFF2-40B4-BE49-F238E27FC236}">
                  <a16:creationId xmlns:a16="http://schemas.microsoft.com/office/drawing/2014/main" id="{3D201799-1842-4F35-B250-A7F5081D9B23}"/>
                </a:ext>
              </a:extLst>
            </p:cNvPr>
            <p:cNvCxnSpPr>
              <a:cxnSpLocks/>
              <a:endCxn id="24"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12">
              <a:extLst>
                <a:ext uri="{FF2B5EF4-FFF2-40B4-BE49-F238E27FC236}">
                  <a16:creationId xmlns:a16="http://schemas.microsoft.com/office/drawing/2014/main" id="{2E68B7FA-7913-4619-9140-AAB9ED4BCF89}"/>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29" name="Picture 28">
            <a:extLst>
              <a:ext uri="{FF2B5EF4-FFF2-40B4-BE49-F238E27FC236}">
                <a16:creationId xmlns:a16="http://schemas.microsoft.com/office/drawing/2014/main" id="{432B10EF-D09E-4B87-A71A-C9009B81A35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18064" y="4562774"/>
            <a:ext cx="543517" cy="543517"/>
          </a:xfrm>
          <a:prstGeom prst="rect">
            <a:avLst/>
          </a:prstGeom>
        </p:spPr>
      </p:pic>
      <p:sp>
        <p:nvSpPr>
          <p:cNvPr id="30" name="TextBox 29">
            <a:extLst>
              <a:ext uri="{FF2B5EF4-FFF2-40B4-BE49-F238E27FC236}">
                <a16:creationId xmlns:a16="http://schemas.microsoft.com/office/drawing/2014/main" id="{61A76C80-A002-4706-88ED-54BDC027FB18}"/>
              </a:ext>
            </a:extLst>
          </p:cNvPr>
          <p:cNvSpPr txBox="1"/>
          <p:nvPr/>
        </p:nvSpPr>
        <p:spPr>
          <a:xfrm>
            <a:off x="10965250" y="5017464"/>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31" name="Straight Arrow Connector 30">
            <a:extLst>
              <a:ext uri="{FF2B5EF4-FFF2-40B4-BE49-F238E27FC236}">
                <a16:creationId xmlns:a16="http://schemas.microsoft.com/office/drawing/2014/main" id="{307E334D-6D90-4D16-9EFE-F1495B736679}"/>
              </a:ext>
            </a:extLst>
          </p:cNvPr>
          <p:cNvCxnSpPr/>
          <p:nvPr/>
        </p:nvCxnSpPr>
        <p:spPr>
          <a:xfrm>
            <a:off x="5900075" y="4578346"/>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DD73B4-B9C6-47D7-84CE-A55F4056E92B}"/>
              </a:ext>
            </a:extLst>
          </p:cNvPr>
          <p:cNvSpPr txBox="1"/>
          <p:nvPr/>
        </p:nvSpPr>
        <p:spPr>
          <a:xfrm>
            <a:off x="291492" y="4635285"/>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33" name="TextBox 32">
            <a:extLst>
              <a:ext uri="{FF2B5EF4-FFF2-40B4-BE49-F238E27FC236}">
                <a16:creationId xmlns:a16="http://schemas.microsoft.com/office/drawing/2014/main" id="{5442B504-A7B5-4085-B1D9-350A0B6CCB77}"/>
              </a:ext>
            </a:extLst>
          </p:cNvPr>
          <p:cNvSpPr txBox="1"/>
          <p:nvPr/>
        </p:nvSpPr>
        <p:spPr>
          <a:xfrm>
            <a:off x="1963534" y="520213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34" name="TextBox 33">
            <a:extLst>
              <a:ext uri="{FF2B5EF4-FFF2-40B4-BE49-F238E27FC236}">
                <a16:creationId xmlns:a16="http://schemas.microsoft.com/office/drawing/2014/main" id="{E2D28217-62F1-475C-ACC3-DA10AC2AB91A}"/>
              </a:ext>
            </a:extLst>
          </p:cNvPr>
          <p:cNvSpPr txBox="1"/>
          <p:nvPr/>
        </p:nvSpPr>
        <p:spPr>
          <a:xfrm>
            <a:off x="4087425" y="4946123"/>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35" name="Rectangle 34">
            <a:extLst>
              <a:ext uri="{FF2B5EF4-FFF2-40B4-BE49-F238E27FC236}">
                <a16:creationId xmlns:a16="http://schemas.microsoft.com/office/drawing/2014/main" id="{52B5ECD0-50DF-4111-96E4-15E59BEB9E46}"/>
              </a:ext>
            </a:extLst>
          </p:cNvPr>
          <p:cNvSpPr/>
          <p:nvPr/>
        </p:nvSpPr>
        <p:spPr>
          <a:xfrm>
            <a:off x="3146144" y="4842868"/>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6EB9800D-A6E1-4E6D-8687-FB6C05367D0D}"/>
              </a:ext>
            </a:extLst>
          </p:cNvPr>
          <p:cNvSpPr txBox="1"/>
          <p:nvPr/>
        </p:nvSpPr>
        <p:spPr>
          <a:xfrm>
            <a:off x="3843732" y="4311947"/>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cxnSp>
        <p:nvCxnSpPr>
          <p:cNvPr id="37" name="Elbow Connector 9">
            <a:extLst>
              <a:ext uri="{FF2B5EF4-FFF2-40B4-BE49-F238E27FC236}">
                <a16:creationId xmlns:a16="http://schemas.microsoft.com/office/drawing/2014/main" id="{2229CB95-3BE3-4207-8317-F31D42B15D24}"/>
              </a:ext>
            </a:extLst>
          </p:cNvPr>
          <p:cNvCxnSpPr>
            <a:cxnSpLocks/>
            <a:stCxn id="24" idx="3"/>
            <a:endCxn id="25" idx="1"/>
          </p:cNvCxnSpPr>
          <p:nvPr/>
        </p:nvCxnSpPr>
        <p:spPr>
          <a:xfrm>
            <a:off x="6199211" y="4460146"/>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07EDCA9F-A349-479E-8D34-44B34ADF8506}"/>
              </a:ext>
            </a:extLst>
          </p:cNvPr>
          <p:cNvCxnSpPr>
            <a:cxnSpLocks/>
            <a:stCxn id="25" idx="3"/>
            <a:endCxn id="29" idx="1"/>
          </p:cNvCxnSpPr>
          <p:nvPr/>
        </p:nvCxnSpPr>
        <p:spPr>
          <a:xfrm>
            <a:off x="8593597" y="4818353"/>
            <a:ext cx="2524467" cy="161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36E855-C54D-4F93-8046-8DFC2E8E4CBF}"/>
              </a:ext>
            </a:extLst>
          </p:cNvPr>
          <p:cNvSpPr txBox="1"/>
          <p:nvPr/>
        </p:nvSpPr>
        <p:spPr>
          <a:xfrm>
            <a:off x="7505619" y="4681254"/>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pic>
        <p:nvPicPr>
          <p:cNvPr id="40" name="Picture 24" descr="Image result for tableau logo">
            <a:extLst>
              <a:ext uri="{FF2B5EF4-FFF2-40B4-BE49-F238E27FC236}">
                <a16:creationId xmlns:a16="http://schemas.microsoft.com/office/drawing/2014/main" id="{E309EB56-7A83-48B5-988C-15B7653EBF15}"/>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0904312" y="1378451"/>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DA7F9FF9-92C7-4680-A3D8-CFD60C72FD9A}"/>
              </a:ext>
            </a:extLst>
          </p:cNvPr>
          <p:cNvSpPr txBox="1"/>
          <p:nvPr/>
        </p:nvSpPr>
        <p:spPr>
          <a:xfrm>
            <a:off x="10421209" y="1210241"/>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42" name="Straight Arrow Connector 41">
            <a:extLst>
              <a:ext uri="{FF2B5EF4-FFF2-40B4-BE49-F238E27FC236}">
                <a16:creationId xmlns:a16="http://schemas.microsoft.com/office/drawing/2014/main" id="{1F9B00FF-C55C-4DC4-AF1A-9C11082DE97F}"/>
              </a:ext>
            </a:extLst>
          </p:cNvPr>
          <p:cNvCxnSpPr>
            <a:cxnSpLocks/>
            <a:stCxn id="22" idx="0"/>
            <a:endCxn id="40" idx="2"/>
          </p:cNvCxnSpPr>
          <p:nvPr/>
        </p:nvCxnSpPr>
        <p:spPr>
          <a:xfrm flipH="1" flipV="1">
            <a:off x="11303692" y="1910957"/>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age result for elastic search logo">
            <a:extLst>
              <a:ext uri="{FF2B5EF4-FFF2-40B4-BE49-F238E27FC236}">
                <a16:creationId xmlns:a16="http://schemas.microsoft.com/office/drawing/2014/main" id="{0F43756D-9138-4012-B359-6B008180E176}"/>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774960" y="4479590"/>
            <a:ext cx="1739530" cy="9060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configure icon">
            <a:extLst>
              <a:ext uri="{FF2B5EF4-FFF2-40B4-BE49-F238E27FC236}">
                <a16:creationId xmlns:a16="http://schemas.microsoft.com/office/drawing/2014/main" id="{15494F8C-3DCE-4D1A-94D3-C6F0C543B660}"/>
              </a:ext>
            </a:extLst>
          </p:cNvPr>
          <p:cNvPicPr>
            <a:picLocks noChangeAspect="1" noChangeArrowheads="1"/>
          </p:cNvPicPr>
          <p:nvPr/>
        </p:nvPicPr>
        <p:blipFill>
          <a:blip r:embed="rId11"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32792" y="4537097"/>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pyspark logo">
            <a:extLst>
              <a:ext uri="{FF2B5EF4-FFF2-40B4-BE49-F238E27FC236}">
                <a16:creationId xmlns:a16="http://schemas.microsoft.com/office/drawing/2014/main" id="{16FC2307-F6E5-42FC-B478-AF9078280166}"/>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3908229" y="4261995"/>
            <a:ext cx="567766" cy="3643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sql">
            <a:extLst>
              <a:ext uri="{FF2B5EF4-FFF2-40B4-BE49-F238E27FC236}">
                <a16:creationId xmlns:a16="http://schemas.microsoft.com/office/drawing/2014/main" id="{F00F9AC9-D9D1-426B-A462-E102748E929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117368" y="4180573"/>
            <a:ext cx="970057" cy="5092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airflow logo">
            <a:extLst>
              <a:ext uri="{FF2B5EF4-FFF2-40B4-BE49-F238E27FC236}">
                <a16:creationId xmlns:a16="http://schemas.microsoft.com/office/drawing/2014/main" id="{AB261AE3-8965-4514-AFA0-0F7A4564A6E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134310" y="5011750"/>
            <a:ext cx="1322503" cy="3807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44C0B4E4-1D24-4EE6-928E-9AC6F4139AF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003963" y="4405347"/>
            <a:ext cx="548640" cy="603504"/>
          </a:xfrm>
          <a:prstGeom prst="rect">
            <a:avLst/>
          </a:prstGeom>
        </p:spPr>
      </p:pic>
      <p:sp>
        <p:nvSpPr>
          <p:cNvPr id="49" name="TextBox 48">
            <a:extLst>
              <a:ext uri="{FF2B5EF4-FFF2-40B4-BE49-F238E27FC236}">
                <a16:creationId xmlns:a16="http://schemas.microsoft.com/office/drawing/2014/main" id="{E30EFCCC-DFD3-48F0-988F-11AB5A45C541}"/>
              </a:ext>
            </a:extLst>
          </p:cNvPr>
          <p:cNvSpPr txBox="1"/>
          <p:nvPr/>
        </p:nvSpPr>
        <p:spPr>
          <a:xfrm>
            <a:off x="6428604" y="5063928"/>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50" name="Rectangle 49">
            <a:extLst>
              <a:ext uri="{FF2B5EF4-FFF2-40B4-BE49-F238E27FC236}">
                <a16:creationId xmlns:a16="http://schemas.microsoft.com/office/drawing/2014/main" id="{DF643034-EF7F-49A7-9D72-E9B421461068}"/>
              </a:ext>
            </a:extLst>
          </p:cNvPr>
          <p:cNvSpPr/>
          <p:nvPr/>
        </p:nvSpPr>
        <p:spPr>
          <a:xfrm>
            <a:off x="369838" y="1221211"/>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51" name="Elbow Connector 9">
            <a:extLst>
              <a:ext uri="{FF2B5EF4-FFF2-40B4-BE49-F238E27FC236}">
                <a16:creationId xmlns:a16="http://schemas.microsoft.com/office/drawing/2014/main" id="{EBEBA2E0-845D-4E91-AB68-794E288C6FF5}"/>
              </a:ext>
            </a:extLst>
          </p:cNvPr>
          <p:cNvCxnSpPr>
            <a:cxnSpLocks/>
            <a:stCxn id="18" idx="0"/>
            <a:endCxn id="24" idx="0"/>
          </p:cNvCxnSpPr>
          <p:nvPr/>
        </p:nvCxnSpPr>
        <p:spPr>
          <a:xfrm rot="16200000" flipH="1" flipV="1">
            <a:off x="4617560" y="3050786"/>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2" name="Elbow Connector 9">
            <a:extLst>
              <a:ext uri="{FF2B5EF4-FFF2-40B4-BE49-F238E27FC236}">
                <a16:creationId xmlns:a16="http://schemas.microsoft.com/office/drawing/2014/main" id="{B30F2DC9-A0BF-45CA-B5F8-447801761D92}"/>
              </a:ext>
            </a:extLst>
          </p:cNvPr>
          <p:cNvCxnSpPr>
            <a:cxnSpLocks/>
          </p:cNvCxnSpPr>
          <p:nvPr/>
        </p:nvCxnSpPr>
        <p:spPr>
          <a:xfrm rot="16200000" flipH="1">
            <a:off x="2272688" y="2971829"/>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85724BFF-DD6B-4FB1-AF7D-D892488FF1C1}"/>
              </a:ext>
            </a:extLst>
          </p:cNvPr>
          <p:cNvSpPr txBox="1"/>
          <p:nvPr/>
        </p:nvSpPr>
        <p:spPr>
          <a:xfrm>
            <a:off x="3512317" y="367296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sp>
        <p:nvSpPr>
          <p:cNvPr id="55" name="Rectangle 54">
            <a:extLst>
              <a:ext uri="{FF2B5EF4-FFF2-40B4-BE49-F238E27FC236}">
                <a16:creationId xmlns:a16="http://schemas.microsoft.com/office/drawing/2014/main" id="{1860E0F1-826A-40EC-92F4-E09286646195}"/>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56" name="Straight Arrow Connector 55">
            <a:extLst>
              <a:ext uri="{FF2B5EF4-FFF2-40B4-BE49-F238E27FC236}">
                <a16:creationId xmlns:a16="http://schemas.microsoft.com/office/drawing/2014/main" id="{6C0E935D-C5E2-4318-A7A4-050D9D9059A5}"/>
              </a:ext>
            </a:extLst>
          </p:cNvPr>
          <p:cNvCxnSpPr>
            <a:cxnSpLocks/>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ADF2AD-59A1-45C2-B0CB-93498F912BD6}"/>
              </a:ext>
            </a:extLst>
          </p:cNvPr>
          <p:cNvCxnSpPr>
            <a:cxnSpLocks/>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761B03-7BF3-4982-9354-C12518DFFCAC}"/>
              </a:ext>
            </a:extLst>
          </p:cNvPr>
          <p:cNvCxnSpPr>
            <a:cxnSpLocks/>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07A03F4-FFA6-47AF-BA3B-23997C267BD5}"/>
              </a:ext>
            </a:extLst>
          </p:cNvPr>
          <p:cNvSpPr/>
          <p:nvPr/>
        </p:nvSpPr>
        <p:spPr>
          <a:xfrm>
            <a:off x="1564019" y="5848949"/>
            <a:ext cx="7667257" cy="276999"/>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TextBox 59">
            <a:extLst>
              <a:ext uri="{FF2B5EF4-FFF2-40B4-BE49-F238E27FC236}">
                <a16:creationId xmlns:a16="http://schemas.microsoft.com/office/drawing/2014/main" id="{1A29C6B8-8007-466C-BE9F-AF1785D3615B}"/>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sp>
        <p:nvSpPr>
          <p:cNvPr id="61" name="Rectangle 60">
            <a:extLst>
              <a:ext uri="{FF2B5EF4-FFF2-40B4-BE49-F238E27FC236}">
                <a16:creationId xmlns:a16="http://schemas.microsoft.com/office/drawing/2014/main" id="{AD352EFE-9204-46C9-9AA3-0C424BA5A6F4}"/>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62" name="Picture 61">
            <a:extLst>
              <a:ext uri="{FF2B5EF4-FFF2-40B4-BE49-F238E27FC236}">
                <a16:creationId xmlns:a16="http://schemas.microsoft.com/office/drawing/2014/main" id="{84138CA0-5EB0-43CF-9176-0C3D43C5249A}"/>
              </a:ext>
            </a:extLst>
          </p:cNvPr>
          <p:cNvPicPr>
            <a:picLocks noChangeAspect="1"/>
          </p:cNvPicPr>
          <p:nvPr/>
        </p:nvPicPr>
        <p:blipFill>
          <a:blip r:embed="rId15"/>
          <a:stretch>
            <a:fillRect/>
          </a:stretch>
        </p:blipFill>
        <p:spPr>
          <a:xfrm>
            <a:off x="1411813" y="5756203"/>
            <a:ext cx="813940" cy="461021"/>
          </a:xfrm>
          <a:prstGeom prst="rect">
            <a:avLst/>
          </a:prstGeom>
        </p:spPr>
      </p:pic>
      <p:sp>
        <p:nvSpPr>
          <p:cNvPr id="63" name="TextBox 62">
            <a:extLst>
              <a:ext uri="{FF2B5EF4-FFF2-40B4-BE49-F238E27FC236}">
                <a16:creationId xmlns:a16="http://schemas.microsoft.com/office/drawing/2014/main" id="{D02E9F66-D752-4FC2-AA35-15BC63708F6E}"/>
              </a:ext>
            </a:extLst>
          </p:cNvPr>
          <p:cNvSpPr txBox="1"/>
          <p:nvPr/>
        </p:nvSpPr>
        <p:spPr>
          <a:xfrm>
            <a:off x="320841" y="532263"/>
            <a:ext cx="11595855" cy="769441"/>
          </a:xfrm>
          <a:prstGeom prst="rect">
            <a:avLst/>
          </a:prstGeom>
          <a:noFill/>
        </p:spPr>
        <p:txBody>
          <a:bodyPr wrap="square" rtlCol="0">
            <a:spAutoFit/>
          </a:bodyPr>
          <a:lstStyle/>
          <a:p>
            <a:r>
              <a:rPr lang="en-US" sz="2200" i="1" dirty="0"/>
              <a:t>We believe a combination of open source tools and an AWS foundation will be optimal for the proposed solution</a:t>
            </a:r>
          </a:p>
        </p:txBody>
      </p:sp>
      <p:sp>
        <p:nvSpPr>
          <p:cNvPr id="64" name="Oval 63">
            <a:extLst>
              <a:ext uri="{FF2B5EF4-FFF2-40B4-BE49-F238E27FC236}">
                <a16:creationId xmlns:a16="http://schemas.microsoft.com/office/drawing/2014/main" id="{84229C8F-0376-484D-9DEA-489041173946}"/>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5" name="Oval 64">
            <a:extLst>
              <a:ext uri="{FF2B5EF4-FFF2-40B4-BE49-F238E27FC236}">
                <a16:creationId xmlns:a16="http://schemas.microsoft.com/office/drawing/2014/main" id="{829CDEE2-B67E-4C59-BA2F-3B7B7D2A87C7}"/>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66" name="Oval 65">
            <a:extLst>
              <a:ext uri="{FF2B5EF4-FFF2-40B4-BE49-F238E27FC236}">
                <a16:creationId xmlns:a16="http://schemas.microsoft.com/office/drawing/2014/main" id="{D2008C55-B2AC-49AB-BD5D-0E7A45A4315B}"/>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67" name="Oval 66">
            <a:extLst>
              <a:ext uri="{FF2B5EF4-FFF2-40B4-BE49-F238E27FC236}">
                <a16:creationId xmlns:a16="http://schemas.microsoft.com/office/drawing/2014/main" id="{8918BA8F-76C9-4741-95C3-A5C059FA6EC6}"/>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68" name="TextBox 67">
            <a:extLst>
              <a:ext uri="{FF2B5EF4-FFF2-40B4-BE49-F238E27FC236}">
                <a16:creationId xmlns:a16="http://schemas.microsoft.com/office/drawing/2014/main" id="{73F29CC8-E84A-4F5D-9200-711DF010750F}"/>
              </a:ext>
            </a:extLst>
          </p:cNvPr>
          <p:cNvSpPr txBox="1"/>
          <p:nvPr/>
        </p:nvSpPr>
        <p:spPr>
          <a:xfrm>
            <a:off x="10486959" y="6500511"/>
            <a:ext cx="1496694" cy="369332"/>
          </a:xfrm>
          <a:prstGeom prst="rect">
            <a:avLst/>
          </a:prstGeom>
          <a:noFill/>
        </p:spPr>
        <p:txBody>
          <a:bodyPr wrap="square" rtlCol="0">
            <a:spAutoFit/>
          </a:bodyPr>
          <a:lstStyle/>
          <a:p>
            <a:r>
              <a:rPr lang="en-US" dirty="0">
                <a:solidFill>
                  <a:schemeClr val="tx2"/>
                </a:solidFill>
                <a:hlinkClick r:id="rId16" action="ppaction://hlinksldjump"/>
              </a:rPr>
              <a:t>View Details</a:t>
            </a:r>
            <a:endParaRPr lang="en-US" dirty="0">
              <a:solidFill>
                <a:schemeClr val="tx2"/>
              </a:solidFill>
            </a:endParaRPr>
          </a:p>
        </p:txBody>
      </p:sp>
    </p:spTree>
    <p:extLst>
      <p:ext uri="{BB962C8B-B14F-4D97-AF65-F5344CB8AC3E}">
        <p14:creationId xmlns:p14="http://schemas.microsoft.com/office/powerpoint/2010/main" val="261914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96E20B-8B98-4A2F-8037-42BD56FD8657}"/>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BF237050-DAC2-4A1A-9CC5-EEFCA3C1C9AF}"/>
              </a:ext>
            </a:extLst>
          </p:cNvPr>
          <p:cNvSpPr>
            <a:spLocks noGrp="1"/>
          </p:cNvSpPr>
          <p:nvPr>
            <p:ph type="sldNum" sz="quarter" idx="12"/>
          </p:nvPr>
        </p:nvSpPr>
        <p:spPr/>
        <p:txBody>
          <a:bodyPr/>
          <a:lstStyle/>
          <a:p>
            <a:fld id="{A0C1D9D2-9780-41B5-B48D-9BB1413BC614}" type="slidenum">
              <a:rPr lang="en-US" smtClean="0"/>
              <a:pPr/>
              <a:t>18</a:t>
            </a:fld>
            <a:endParaRPr lang="en-US" dirty="0"/>
          </a:p>
        </p:txBody>
      </p:sp>
      <p:sp>
        <p:nvSpPr>
          <p:cNvPr id="4" name="Title 3">
            <a:extLst>
              <a:ext uri="{FF2B5EF4-FFF2-40B4-BE49-F238E27FC236}">
                <a16:creationId xmlns:a16="http://schemas.microsoft.com/office/drawing/2014/main" id="{90E571D1-96DD-4838-851B-A8C822303C42}"/>
              </a:ext>
            </a:extLst>
          </p:cNvPr>
          <p:cNvSpPr>
            <a:spLocks noGrp="1"/>
          </p:cNvSpPr>
          <p:nvPr>
            <p:ph type="title"/>
          </p:nvPr>
        </p:nvSpPr>
        <p:spPr/>
        <p:txBody>
          <a:bodyPr/>
          <a:lstStyle/>
          <a:p>
            <a:r>
              <a:rPr lang="en-IN" dirty="0"/>
              <a:t>Future Roadmap</a:t>
            </a:r>
            <a:endParaRPr lang="en-US" dirty="0"/>
          </a:p>
        </p:txBody>
      </p:sp>
      <p:sp>
        <p:nvSpPr>
          <p:cNvPr id="5" name="Rectangle 4">
            <a:extLst>
              <a:ext uri="{FF2B5EF4-FFF2-40B4-BE49-F238E27FC236}">
                <a16:creationId xmlns:a16="http://schemas.microsoft.com/office/drawing/2014/main" id="{B574CFF2-54F7-4995-9F0E-EF9A13677933}"/>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TextBox 5">
            <a:extLst>
              <a:ext uri="{FF2B5EF4-FFF2-40B4-BE49-F238E27FC236}">
                <a16:creationId xmlns:a16="http://schemas.microsoft.com/office/drawing/2014/main" id="{B599B1FD-C36A-435F-BDD4-6C2DFF45197F}"/>
              </a:ext>
            </a:extLst>
          </p:cNvPr>
          <p:cNvSpPr txBox="1"/>
          <p:nvPr/>
        </p:nvSpPr>
        <p:spPr>
          <a:xfrm>
            <a:off x="1963534" y="520213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7" name="Rectangle 6">
            <a:extLst>
              <a:ext uri="{FF2B5EF4-FFF2-40B4-BE49-F238E27FC236}">
                <a16:creationId xmlns:a16="http://schemas.microsoft.com/office/drawing/2014/main" id="{64BBBEF9-118B-44D5-BC15-139C34573CA0}"/>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8AF69B30-12F1-4302-967D-E06B3EFED195}"/>
              </a:ext>
            </a:extLst>
          </p:cNvPr>
          <p:cNvCxnSpPr>
            <a:cxnSpLocks/>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6F2B5A-61CC-4042-8939-601ED009B4F8}"/>
              </a:ext>
            </a:extLst>
          </p:cNvPr>
          <p:cNvCxnSpPr>
            <a:cxnSpLocks/>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BBCCE1-D941-44F2-BECC-96D5E49F61F5}"/>
              </a:ext>
            </a:extLst>
          </p:cNvPr>
          <p:cNvCxnSpPr>
            <a:cxnSpLocks/>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E42166C-8187-4756-8079-9C0BBBA108DC}"/>
              </a:ext>
            </a:extLst>
          </p:cNvPr>
          <p:cNvSpPr/>
          <p:nvPr/>
        </p:nvSpPr>
        <p:spPr>
          <a:xfrm>
            <a:off x="1564019" y="5848949"/>
            <a:ext cx="7667257" cy="276999"/>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3BE37B9-0530-4B5A-A8E9-256FD086315B}"/>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pic>
        <p:nvPicPr>
          <p:cNvPr id="13" name="Picture 12">
            <a:extLst>
              <a:ext uri="{FF2B5EF4-FFF2-40B4-BE49-F238E27FC236}">
                <a16:creationId xmlns:a16="http://schemas.microsoft.com/office/drawing/2014/main" id="{063E4DA2-9B6C-4C3A-8693-96EB70DC00C1}"/>
              </a:ext>
            </a:extLst>
          </p:cNvPr>
          <p:cNvPicPr>
            <a:picLocks noChangeAspect="1"/>
          </p:cNvPicPr>
          <p:nvPr/>
        </p:nvPicPr>
        <p:blipFill>
          <a:blip r:embed="rId2"/>
          <a:stretch>
            <a:fillRect/>
          </a:stretch>
        </p:blipFill>
        <p:spPr>
          <a:xfrm>
            <a:off x="1411813" y="5756203"/>
            <a:ext cx="813940" cy="461021"/>
          </a:xfrm>
          <a:prstGeom prst="rect">
            <a:avLst/>
          </a:prstGeom>
        </p:spPr>
      </p:pic>
      <p:cxnSp>
        <p:nvCxnSpPr>
          <p:cNvPr id="14" name="Elbow Connector 9">
            <a:extLst>
              <a:ext uri="{FF2B5EF4-FFF2-40B4-BE49-F238E27FC236}">
                <a16:creationId xmlns:a16="http://schemas.microsoft.com/office/drawing/2014/main" id="{3E52B43E-6EA0-45D5-9FA6-48FFAF7DF420}"/>
              </a:ext>
            </a:extLst>
          </p:cNvPr>
          <p:cNvCxnSpPr>
            <a:cxnSpLocks/>
            <a:stCxn id="30" idx="0"/>
            <a:endCxn id="36" idx="0"/>
          </p:cNvCxnSpPr>
          <p:nvPr/>
        </p:nvCxnSpPr>
        <p:spPr>
          <a:xfrm rot="16200000" flipH="1" flipV="1">
            <a:off x="4613793" y="3050787"/>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5" name="Elbow Connector 9">
            <a:extLst>
              <a:ext uri="{FF2B5EF4-FFF2-40B4-BE49-F238E27FC236}">
                <a16:creationId xmlns:a16="http://schemas.microsoft.com/office/drawing/2014/main" id="{C4F87663-194A-4F55-AFB6-801E98D6F95F}"/>
              </a:ext>
            </a:extLst>
          </p:cNvPr>
          <p:cNvCxnSpPr>
            <a:cxnSpLocks/>
          </p:cNvCxnSpPr>
          <p:nvPr/>
        </p:nvCxnSpPr>
        <p:spPr>
          <a:xfrm rot="16200000" flipH="1">
            <a:off x="2268921" y="2971830"/>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9A1CC9D-21C0-4423-9207-ED3E589BEED2}"/>
              </a:ext>
            </a:extLst>
          </p:cNvPr>
          <p:cNvSpPr txBox="1"/>
          <p:nvPr/>
        </p:nvSpPr>
        <p:spPr>
          <a:xfrm>
            <a:off x="3508550" y="3672961"/>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cxnSp>
        <p:nvCxnSpPr>
          <p:cNvPr id="17" name="Connector: Elbow 16">
            <a:extLst>
              <a:ext uri="{FF2B5EF4-FFF2-40B4-BE49-F238E27FC236}">
                <a16:creationId xmlns:a16="http://schemas.microsoft.com/office/drawing/2014/main" id="{94C451B7-FDE2-4182-8B68-5E11FD987E1C}"/>
              </a:ext>
            </a:extLst>
          </p:cNvPr>
          <p:cNvCxnSpPr>
            <a:cxnSpLocks/>
            <a:stCxn id="23" idx="3"/>
          </p:cNvCxnSpPr>
          <p:nvPr/>
        </p:nvCxnSpPr>
        <p:spPr>
          <a:xfrm>
            <a:off x="1555880" y="1898013"/>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D36B2EC-44D8-473E-B8E4-C8A2F8DC6268}"/>
              </a:ext>
            </a:extLst>
          </p:cNvPr>
          <p:cNvCxnSpPr>
            <a:cxnSpLocks/>
            <a:stCxn id="25" idx="3"/>
          </p:cNvCxnSpPr>
          <p:nvPr/>
        </p:nvCxnSpPr>
        <p:spPr>
          <a:xfrm flipV="1">
            <a:off x="1555880" y="2572464"/>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C7AC8F-2239-4E4B-B41A-FD8159FCA9B3}"/>
              </a:ext>
            </a:extLst>
          </p:cNvPr>
          <p:cNvCxnSpPr>
            <a:cxnSpLocks/>
          </p:cNvCxnSpPr>
          <p:nvPr/>
        </p:nvCxnSpPr>
        <p:spPr>
          <a:xfrm>
            <a:off x="4383989" y="2572464"/>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9A1335C-93B9-4663-BD8D-77A8DC50A996}"/>
              </a:ext>
            </a:extLst>
          </p:cNvPr>
          <p:cNvSpPr/>
          <p:nvPr/>
        </p:nvSpPr>
        <p:spPr>
          <a:xfrm>
            <a:off x="4695987" y="1937685"/>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5E71633D-4602-4A95-B723-8F8F6DF61678}"/>
              </a:ext>
            </a:extLst>
          </p:cNvPr>
          <p:cNvSpPr txBox="1"/>
          <p:nvPr/>
        </p:nvSpPr>
        <p:spPr>
          <a:xfrm>
            <a:off x="4796148" y="3264172"/>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22" name="Straight Arrow Connector 21">
            <a:extLst>
              <a:ext uri="{FF2B5EF4-FFF2-40B4-BE49-F238E27FC236}">
                <a16:creationId xmlns:a16="http://schemas.microsoft.com/office/drawing/2014/main" id="{1C27CEFF-C6FA-4A6F-B2F0-221E286D5E59}"/>
              </a:ext>
            </a:extLst>
          </p:cNvPr>
          <p:cNvCxnSpPr>
            <a:cxnSpLocks/>
            <a:stCxn id="31" idx="3"/>
            <a:endCxn id="34" idx="1"/>
          </p:cNvCxnSpPr>
          <p:nvPr/>
        </p:nvCxnSpPr>
        <p:spPr>
          <a:xfrm flipV="1">
            <a:off x="8413554" y="2558250"/>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data source icon">
            <a:extLst>
              <a:ext uri="{FF2B5EF4-FFF2-40B4-BE49-F238E27FC236}">
                <a16:creationId xmlns:a16="http://schemas.microsoft.com/office/drawing/2014/main" id="{90E3BD08-1719-480D-BD04-5F6B54C3D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2" y="1361294"/>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7C643C-7269-4195-8378-5D200D99B2ED}"/>
              </a:ext>
            </a:extLst>
          </p:cNvPr>
          <p:cNvSpPr txBox="1"/>
          <p:nvPr/>
        </p:nvSpPr>
        <p:spPr>
          <a:xfrm>
            <a:off x="287725" y="2257635"/>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25" name="Picture 8" descr="Image result for dropbox logo">
            <a:extLst>
              <a:ext uri="{FF2B5EF4-FFF2-40B4-BE49-F238E27FC236}">
                <a16:creationId xmlns:a16="http://schemas.microsoft.com/office/drawing/2014/main" id="{F58EBAA1-88C3-46A4-9342-1AEB55885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94" y="2769478"/>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FA26D2-3B26-4B5B-AEDD-CC1CD2F39641}"/>
              </a:ext>
            </a:extLst>
          </p:cNvPr>
          <p:cNvSpPr txBox="1"/>
          <p:nvPr/>
        </p:nvSpPr>
        <p:spPr>
          <a:xfrm>
            <a:off x="533521" y="3521932"/>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27" name="Picture 10" descr="Image result for etl icon">
            <a:extLst>
              <a:ext uri="{FF2B5EF4-FFF2-40B4-BE49-F238E27FC236}">
                <a16:creationId xmlns:a16="http://schemas.microsoft.com/office/drawing/2014/main" id="{F10415E3-55BA-464D-9061-A6D5A6009AF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89361" y="2199873"/>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ADA0A02-F575-4AC6-A2E8-A748FDC29EAD}"/>
              </a:ext>
            </a:extLst>
          </p:cNvPr>
          <p:cNvSpPr txBox="1"/>
          <p:nvPr/>
        </p:nvSpPr>
        <p:spPr>
          <a:xfrm>
            <a:off x="2744051" y="3098877"/>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29" name="Picture 12" descr="Image result for schema icon">
            <a:extLst>
              <a:ext uri="{FF2B5EF4-FFF2-40B4-BE49-F238E27FC236}">
                <a16:creationId xmlns:a16="http://schemas.microsoft.com/office/drawing/2014/main" id="{A226ACF5-8DE6-40F9-8361-E9403EBC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2653" y="2166773"/>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4F08AE1-C092-48FF-849E-D14E6D6A4AD3}"/>
              </a:ext>
            </a:extLst>
          </p:cNvPr>
          <p:cNvSpPr txBox="1"/>
          <p:nvPr/>
        </p:nvSpPr>
        <p:spPr>
          <a:xfrm>
            <a:off x="4923805" y="3000286"/>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31" name="Picture 22" descr="Image result for random numbers icon">
            <a:extLst>
              <a:ext uri="{FF2B5EF4-FFF2-40B4-BE49-F238E27FC236}">
                <a16:creationId xmlns:a16="http://schemas.microsoft.com/office/drawing/2014/main" id="{04D63A85-C7B7-4CE5-A7A0-958FB8E84A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02" t="30324" r="23930" b="27760"/>
          <a:stretch/>
        </p:blipFill>
        <p:spPr bwMode="auto">
          <a:xfrm>
            <a:off x="7173832" y="2062107"/>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F8790C0-3264-416C-B63A-F819B46231CC}"/>
              </a:ext>
            </a:extLst>
          </p:cNvPr>
          <p:cNvSpPr txBox="1"/>
          <p:nvPr/>
        </p:nvSpPr>
        <p:spPr>
          <a:xfrm>
            <a:off x="6983715" y="3077948"/>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33" name="Straight Arrow Connector 32">
            <a:extLst>
              <a:ext uri="{FF2B5EF4-FFF2-40B4-BE49-F238E27FC236}">
                <a16:creationId xmlns:a16="http://schemas.microsoft.com/office/drawing/2014/main" id="{C4D2C850-C306-4B5B-B1B0-520C65CD7466}"/>
              </a:ext>
            </a:extLst>
          </p:cNvPr>
          <p:cNvCxnSpPr>
            <a:cxnSpLocks/>
            <a:stCxn id="29" idx="3"/>
            <a:endCxn id="31" idx="1"/>
          </p:cNvCxnSpPr>
          <p:nvPr/>
        </p:nvCxnSpPr>
        <p:spPr>
          <a:xfrm>
            <a:off x="6062308" y="2568305"/>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3DE0CA9-4F89-4492-AD30-1CD641A1FA3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029181" y="2256498"/>
            <a:ext cx="548640" cy="603504"/>
          </a:xfrm>
          <a:prstGeom prst="rect">
            <a:avLst/>
          </a:prstGeom>
        </p:spPr>
      </p:pic>
      <p:sp>
        <p:nvSpPr>
          <p:cNvPr id="35" name="TextBox 34">
            <a:extLst>
              <a:ext uri="{FF2B5EF4-FFF2-40B4-BE49-F238E27FC236}">
                <a16:creationId xmlns:a16="http://schemas.microsoft.com/office/drawing/2014/main" id="{60CA9536-231F-44AA-8E81-3728EF3EE6C0}"/>
              </a:ext>
            </a:extLst>
          </p:cNvPr>
          <p:cNvSpPr txBox="1"/>
          <p:nvPr/>
        </p:nvSpPr>
        <p:spPr>
          <a:xfrm>
            <a:off x="10453822" y="2915079"/>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36" name="Rectangle 35">
            <a:extLst>
              <a:ext uri="{FF2B5EF4-FFF2-40B4-BE49-F238E27FC236}">
                <a16:creationId xmlns:a16="http://schemas.microsoft.com/office/drawing/2014/main" id="{16027FED-81FB-40BB-83B9-837215483427}"/>
              </a:ext>
            </a:extLst>
          </p:cNvPr>
          <p:cNvSpPr/>
          <p:nvPr/>
        </p:nvSpPr>
        <p:spPr>
          <a:xfrm>
            <a:off x="3133145" y="4125299"/>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3A410145-729A-490E-A323-0FF0D316DEB8}"/>
              </a:ext>
            </a:extLst>
          </p:cNvPr>
          <p:cNvSpPr/>
          <p:nvPr/>
        </p:nvSpPr>
        <p:spPr>
          <a:xfrm>
            <a:off x="6815264" y="4124143"/>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38" name="Group 37">
            <a:extLst>
              <a:ext uri="{FF2B5EF4-FFF2-40B4-BE49-F238E27FC236}">
                <a16:creationId xmlns:a16="http://schemas.microsoft.com/office/drawing/2014/main" id="{53998F5D-5FEC-4483-8CE8-E18A16C8B754}"/>
              </a:ext>
            </a:extLst>
          </p:cNvPr>
          <p:cNvGrpSpPr/>
          <p:nvPr/>
        </p:nvGrpSpPr>
        <p:grpSpPr>
          <a:xfrm>
            <a:off x="2006525" y="4460147"/>
            <a:ext cx="1135355" cy="498957"/>
            <a:chOff x="2006525" y="3883374"/>
            <a:chExt cx="1135355" cy="498957"/>
          </a:xfrm>
        </p:grpSpPr>
        <p:cxnSp>
          <p:nvCxnSpPr>
            <p:cNvPr id="39" name="Elbow Connector 9">
              <a:extLst>
                <a:ext uri="{FF2B5EF4-FFF2-40B4-BE49-F238E27FC236}">
                  <a16:creationId xmlns:a16="http://schemas.microsoft.com/office/drawing/2014/main" id="{D3344818-168D-41B7-ADF2-45A79CD48968}"/>
                </a:ext>
              </a:extLst>
            </p:cNvPr>
            <p:cNvCxnSpPr>
              <a:cxnSpLocks/>
              <a:endCxn id="36"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0" name="Elbow Connector 12">
              <a:extLst>
                <a:ext uri="{FF2B5EF4-FFF2-40B4-BE49-F238E27FC236}">
                  <a16:creationId xmlns:a16="http://schemas.microsoft.com/office/drawing/2014/main" id="{7405878E-6785-4130-B71A-EE3E21F231EE}"/>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41" name="Picture 40">
            <a:extLst>
              <a:ext uri="{FF2B5EF4-FFF2-40B4-BE49-F238E27FC236}">
                <a16:creationId xmlns:a16="http://schemas.microsoft.com/office/drawing/2014/main" id="{72ED80E8-3F90-47AE-AD17-D5E3FC23C66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114297" y="4562775"/>
            <a:ext cx="543517" cy="543517"/>
          </a:xfrm>
          <a:prstGeom prst="rect">
            <a:avLst/>
          </a:prstGeom>
        </p:spPr>
      </p:pic>
      <p:sp>
        <p:nvSpPr>
          <p:cNvPr id="42" name="TextBox 41">
            <a:extLst>
              <a:ext uri="{FF2B5EF4-FFF2-40B4-BE49-F238E27FC236}">
                <a16:creationId xmlns:a16="http://schemas.microsoft.com/office/drawing/2014/main" id="{3AC5A427-94FB-4307-A5CD-355C960B5B3C}"/>
              </a:ext>
            </a:extLst>
          </p:cNvPr>
          <p:cNvSpPr txBox="1"/>
          <p:nvPr/>
        </p:nvSpPr>
        <p:spPr>
          <a:xfrm>
            <a:off x="10961483" y="5017465"/>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43" name="Straight Arrow Connector 42">
            <a:extLst>
              <a:ext uri="{FF2B5EF4-FFF2-40B4-BE49-F238E27FC236}">
                <a16:creationId xmlns:a16="http://schemas.microsoft.com/office/drawing/2014/main" id="{CDF5A251-E4E7-4963-91D7-8F7AFD415849}"/>
              </a:ext>
            </a:extLst>
          </p:cNvPr>
          <p:cNvCxnSpPr/>
          <p:nvPr/>
        </p:nvCxnSpPr>
        <p:spPr>
          <a:xfrm>
            <a:off x="5896308" y="4578347"/>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9508BA-E5FB-4ACE-BFA5-66AA70C043FD}"/>
              </a:ext>
            </a:extLst>
          </p:cNvPr>
          <p:cNvSpPr txBox="1"/>
          <p:nvPr/>
        </p:nvSpPr>
        <p:spPr>
          <a:xfrm>
            <a:off x="287725" y="4635286"/>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45" name="TextBox 44">
            <a:extLst>
              <a:ext uri="{FF2B5EF4-FFF2-40B4-BE49-F238E27FC236}">
                <a16:creationId xmlns:a16="http://schemas.microsoft.com/office/drawing/2014/main" id="{A564A983-9AF9-466A-8CDB-7DE38F149FF3}"/>
              </a:ext>
            </a:extLst>
          </p:cNvPr>
          <p:cNvSpPr txBox="1"/>
          <p:nvPr/>
        </p:nvSpPr>
        <p:spPr>
          <a:xfrm>
            <a:off x="1959767" y="5202131"/>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46" name="TextBox 45">
            <a:extLst>
              <a:ext uri="{FF2B5EF4-FFF2-40B4-BE49-F238E27FC236}">
                <a16:creationId xmlns:a16="http://schemas.microsoft.com/office/drawing/2014/main" id="{A0AC3EC8-083A-4002-9EA9-60FBD4C8C241}"/>
              </a:ext>
            </a:extLst>
          </p:cNvPr>
          <p:cNvSpPr txBox="1"/>
          <p:nvPr/>
        </p:nvSpPr>
        <p:spPr>
          <a:xfrm>
            <a:off x="4083658" y="4946124"/>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47" name="Rectangle 46">
            <a:extLst>
              <a:ext uri="{FF2B5EF4-FFF2-40B4-BE49-F238E27FC236}">
                <a16:creationId xmlns:a16="http://schemas.microsoft.com/office/drawing/2014/main" id="{767FAB65-E27D-416E-84A1-314A8F0BDDB8}"/>
              </a:ext>
            </a:extLst>
          </p:cNvPr>
          <p:cNvSpPr/>
          <p:nvPr/>
        </p:nvSpPr>
        <p:spPr>
          <a:xfrm>
            <a:off x="3142377" y="4842869"/>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7502E601-333B-42F7-A454-F043625DE08C}"/>
              </a:ext>
            </a:extLst>
          </p:cNvPr>
          <p:cNvSpPr txBox="1"/>
          <p:nvPr/>
        </p:nvSpPr>
        <p:spPr>
          <a:xfrm>
            <a:off x="3839965" y="4311948"/>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cxnSp>
        <p:nvCxnSpPr>
          <p:cNvPr id="49" name="Elbow Connector 9">
            <a:extLst>
              <a:ext uri="{FF2B5EF4-FFF2-40B4-BE49-F238E27FC236}">
                <a16:creationId xmlns:a16="http://schemas.microsoft.com/office/drawing/2014/main" id="{86322A46-CFC9-4350-AF10-2BC57925E901}"/>
              </a:ext>
            </a:extLst>
          </p:cNvPr>
          <p:cNvCxnSpPr>
            <a:cxnSpLocks/>
            <a:stCxn id="36" idx="3"/>
            <a:endCxn id="37" idx="1"/>
          </p:cNvCxnSpPr>
          <p:nvPr/>
        </p:nvCxnSpPr>
        <p:spPr>
          <a:xfrm>
            <a:off x="6195444" y="4460147"/>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98F89454-1D1C-4F27-806D-67DD56EF392A}"/>
              </a:ext>
            </a:extLst>
          </p:cNvPr>
          <p:cNvSpPr txBox="1"/>
          <p:nvPr/>
        </p:nvSpPr>
        <p:spPr>
          <a:xfrm>
            <a:off x="7501852" y="4681255"/>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pic>
        <p:nvPicPr>
          <p:cNvPr id="51" name="Picture 24" descr="Image result for tableau logo">
            <a:extLst>
              <a:ext uri="{FF2B5EF4-FFF2-40B4-BE49-F238E27FC236}">
                <a16:creationId xmlns:a16="http://schemas.microsoft.com/office/drawing/2014/main" id="{61142AC4-3171-46AC-876C-0D529B675D55}"/>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900545" y="1378452"/>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9129570-9481-46CF-B859-41C7D2B9DED9}"/>
              </a:ext>
            </a:extLst>
          </p:cNvPr>
          <p:cNvSpPr txBox="1"/>
          <p:nvPr/>
        </p:nvSpPr>
        <p:spPr>
          <a:xfrm>
            <a:off x="10417442" y="1210242"/>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53" name="Straight Arrow Connector 52">
            <a:extLst>
              <a:ext uri="{FF2B5EF4-FFF2-40B4-BE49-F238E27FC236}">
                <a16:creationId xmlns:a16="http://schemas.microsoft.com/office/drawing/2014/main" id="{CFA72FEE-AD16-4A44-9E97-169ECE1FA105}"/>
              </a:ext>
            </a:extLst>
          </p:cNvPr>
          <p:cNvCxnSpPr>
            <a:cxnSpLocks/>
            <a:stCxn id="34" idx="0"/>
            <a:endCxn id="51" idx="2"/>
          </p:cNvCxnSpPr>
          <p:nvPr/>
        </p:nvCxnSpPr>
        <p:spPr>
          <a:xfrm flipH="1" flipV="1">
            <a:off x="11299925" y="1910958"/>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4" name="Picture 2" descr="Image result for elastic search logo">
            <a:extLst>
              <a:ext uri="{FF2B5EF4-FFF2-40B4-BE49-F238E27FC236}">
                <a16:creationId xmlns:a16="http://schemas.microsoft.com/office/drawing/2014/main" id="{71E8E9E8-EE42-43DB-9549-19234DE42F7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1193" y="4479591"/>
            <a:ext cx="1739530" cy="9060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configure icon">
            <a:extLst>
              <a:ext uri="{FF2B5EF4-FFF2-40B4-BE49-F238E27FC236}">
                <a16:creationId xmlns:a16="http://schemas.microsoft.com/office/drawing/2014/main" id="{083BF740-9840-4116-B018-E4CDE896DAA1}"/>
              </a:ext>
            </a:extLst>
          </p:cNvPr>
          <p:cNvPicPr>
            <a:picLocks noChangeAspect="1" noChangeArrowheads="1"/>
          </p:cNvPicPr>
          <p:nvPr/>
        </p:nvPicPr>
        <p:blipFill>
          <a:blip r:embed="rId12"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9025" y="4537098"/>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pyspark logo">
            <a:extLst>
              <a:ext uri="{FF2B5EF4-FFF2-40B4-BE49-F238E27FC236}">
                <a16:creationId xmlns:a16="http://schemas.microsoft.com/office/drawing/2014/main" id="{2EEDD95D-E9DD-4CA3-A32B-C8C5E4C92317}"/>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904462" y="4261996"/>
            <a:ext cx="567766" cy="36435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sql">
            <a:extLst>
              <a:ext uri="{FF2B5EF4-FFF2-40B4-BE49-F238E27FC236}">
                <a16:creationId xmlns:a16="http://schemas.microsoft.com/office/drawing/2014/main" id="{E880D170-404E-4219-ABF7-91D9F87314CE}"/>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113601" y="4180574"/>
            <a:ext cx="970057" cy="5092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airflow logo">
            <a:extLst>
              <a:ext uri="{FF2B5EF4-FFF2-40B4-BE49-F238E27FC236}">
                <a16:creationId xmlns:a16="http://schemas.microsoft.com/office/drawing/2014/main" id="{4934BFC3-AD99-4A28-8CE9-D6CEA8631AC3}"/>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130543" y="5011751"/>
            <a:ext cx="1322503" cy="380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DE24BED8-899B-4244-8AA4-F67619A3022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00196" y="4405348"/>
            <a:ext cx="548640" cy="603504"/>
          </a:xfrm>
          <a:prstGeom prst="rect">
            <a:avLst/>
          </a:prstGeom>
        </p:spPr>
      </p:pic>
      <p:sp>
        <p:nvSpPr>
          <p:cNvPr id="60" name="TextBox 59">
            <a:extLst>
              <a:ext uri="{FF2B5EF4-FFF2-40B4-BE49-F238E27FC236}">
                <a16:creationId xmlns:a16="http://schemas.microsoft.com/office/drawing/2014/main" id="{8006950B-99F1-4333-A6BF-637A8938C061}"/>
              </a:ext>
            </a:extLst>
          </p:cNvPr>
          <p:cNvSpPr txBox="1"/>
          <p:nvPr/>
        </p:nvSpPr>
        <p:spPr>
          <a:xfrm>
            <a:off x="6424837" y="5063929"/>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61" name="Rectangle 60">
            <a:extLst>
              <a:ext uri="{FF2B5EF4-FFF2-40B4-BE49-F238E27FC236}">
                <a16:creationId xmlns:a16="http://schemas.microsoft.com/office/drawing/2014/main" id="{DDBB63CF-17BE-47EF-A96D-DAC7D6D8980D}"/>
              </a:ext>
            </a:extLst>
          </p:cNvPr>
          <p:cNvSpPr/>
          <p:nvPr/>
        </p:nvSpPr>
        <p:spPr>
          <a:xfrm>
            <a:off x="366071" y="1221212"/>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8F04B1DE-226A-43EE-A4FE-5F3D36D49081}"/>
              </a:ext>
            </a:extLst>
          </p:cNvPr>
          <p:cNvSpPr/>
          <p:nvPr/>
        </p:nvSpPr>
        <p:spPr>
          <a:xfrm>
            <a:off x="9079587" y="4822049"/>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Visualization</a:t>
            </a:r>
          </a:p>
        </p:txBody>
      </p:sp>
      <p:sp>
        <p:nvSpPr>
          <p:cNvPr id="63" name="Rectangle 62">
            <a:extLst>
              <a:ext uri="{FF2B5EF4-FFF2-40B4-BE49-F238E27FC236}">
                <a16:creationId xmlns:a16="http://schemas.microsoft.com/office/drawing/2014/main" id="{B7294EC1-57E0-454C-9D10-0F0B7182DA5A}"/>
              </a:ext>
            </a:extLst>
          </p:cNvPr>
          <p:cNvSpPr/>
          <p:nvPr/>
        </p:nvSpPr>
        <p:spPr>
          <a:xfrm>
            <a:off x="9079587" y="4070525"/>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64" name="Rectangle 63">
            <a:extLst>
              <a:ext uri="{FF2B5EF4-FFF2-40B4-BE49-F238E27FC236}">
                <a16:creationId xmlns:a16="http://schemas.microsoft.com/office/drawing/2014/main" id="{66D27970-70AD-45F1-9533-67BF44C3EB7B}"/>
              </a:ext>
            </a:extLst>
          </p:cNvPr>
          <p:cNvSpPr/>
          <p:nvPr/>
        </p:nvSpPr>
        <p:spPr>
          <a:xfrm>
            <a:off x="9079587" y="5568426"/>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Custom UI &amp; Services</a:t>
            </a:r>
          </a:p>
        </p:txBody>
      </p:sp>
      <p:sp>
        <p:nvSpPr>
          <p:cNvPr id="65" name="Rectangle 64">
            <a:extLst>
              <a:ext uri="{FF2B5EF4-FFF2-40B4-BE49-F238E27FC236}">
                <a16:creationId xmlns:a16="http://schemas.microsoft.com/office/drawing/2014/main" id="{B5CBD9A6-922D-4C6F-88DF-782E849BCD9A}"/>
              </a:ext>
            </a:extLst>
          </p:cNvPr>
          <p:cNvSpPr/>
          <p:nvPr/>
        </p:nvSpPr>
        <p:spPr>
          <a:xfrm>
            <a:off x="8929579" y="3970573"/>
            <a:ext cx="2050003" cy="26064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6B024B96-6102-4B1F-B68A-2E011D10039A}"/>
              </a:ext>
            </a:extLst>
          </p:cNvPr>
          <p:cNvSpPr txBox="1"/>
          <p:nvPr/>
        </p:nvSpPr>
        <p:spPr>
          <a:xfrm>
            <a:off x="9039394" y="6232245"/>
            <a:ext cx="19209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Segoe UI" panose="020B0502040204020203" pitchFamily="34" charset="0"/>
                <a:cs typeface="Segoe UI" panose="020B0502040204020203" pitchFamily="34" charset="0"/>
              </a:rPr>
              <a:t>Future Roadmap</a:t>
            </a:r>
          </a:p>
        </p:txBody>
      </p:sp>
      <p:cxnSp>
        <p:nvCxnSpPr>
          <p:cNvPr id="67" name="Elbow Connector 9">
            <a:extLst>
              <a:ext uri="{FF2B5EF4-FFF2-40B4-BE49-F238E27FC236}">
                <a16:creationId xmlns:a16="http://schemas.microsoft.com/office/drawing/2014/main" id="{091D21AA-48C8-4E67-89F8-52DCA795A5A2}"/>
              </a:ext>
            </a:extLst>
          </p:cNvPr>
          <p:cNvCxnSpPr>
            <a:cxnSpLocks/>
            <a:stCxn id="50" idx="3"/>
            <a:endCxn id="65" idx="1"/>
          </p:cNvCxnSpPr>
          <p:nvPr/>
        </p:nvCxnSpPr>
        <p:spPr>
          <a:xfrm>
            <a:off x="8671804" y="4819755"/>
            <a:ext cx="257775" cy="454063"/>
          </a:xfrm>
          <a:prstGeom prst="bentConnector3">
            <a:avLst>
              <a:gd name="adj1" fmla="val 50000"/>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70" name="Oval 69">
            <a:extLst>
              <a:ext uri="{FF2B5EF4-FFF2-40B4-BE49-F238E27FC236}">
                <a16:creationId xmlns:a16="http://schemas.microsoft.com/office/drawing/2014/main" id="{9BF7643A-69C6-4FB7-BAEB-A662A38CB5FC}"/>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71" name="Oval 70">
            <a:extLst>
              <a:ext uri="{FF2B5EF4-FFF2-40B4-BE49-F238E27FC236}">
                <a16:creationId xmlns:a16="http://schemas.microsoft.com/office/drawing/2014/main" id="{359E56CE-5B87-4A18-B9FC-45305D99DB45}"/>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72" name="Oval 71">
            <a:extLst>
              <a:ext uri="{FF2B5EF4-FFF2-40B4-BE49-F238E27FC236}">
                <a16:creationId xmlns:a16="http://schemas.microsoft.com/office/drawing/2014/main" id="{DE2B6D5E-2C77-4AA5-BEB2-9669DDB3A615}"/>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73" name="Oval 72">
            <a:extLst>
              <a:ext uri="{FF2B5EF4-FFF2-40B4-BE49-F238E27FC236}">
                <a16:creationId xmlns:a16="http://schemas.microsoft.com/office/drawing/2014/main" id="{7C270594-0073-4EA0-B007-DA5725FF3857}"/>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68" name="Rectangle 67">
            <a:extLst>
              <a:ext uri="{FF2B5EF4-FFF2-40B4-BE49-F238E27FC236}">
                <a16:creationId xmlns:a16="http://schemas.microsoft.com/office/drawing/2014/main" id="{10D0CEB9-CC41-483B-A76A-20B32C4BA81D}"/>
              </a:ext>
            </a:extLst>
          </p:cNvPr>
          <p:cNvSpPr/>
          <p:nvPr/>
        </p:nvSpPr>
        <p:spPr>
          <a:xfrm>
            <a:off x="311449" y="3962836"/>
            <a:ext cx="8451454" cy="2638741"/>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155B476C-91BA-4D96-9683-8CDED5EB93E4}"/>
              </a:ext>
            </a:extLst>
          </p:cNvPr>
          <p:cNvSpPr txBox="1"/>
          <p:nvPr/>
        </p:nvSpPr>
        <p:spPr>
          <a:xfrm>
            <a:off x="320841" y="532263"/>
            <a:ext cx="11378463" cy="769441"/>
          </a:xfrm>
          <a:prstGeom prst="rect">
            <a:avLst/>
          </a:prstGeom>
          <a:noFill/>
        </p:spPr>
        <p:txBody>
          <a:bodyPr wrap="square" rtlCol="0">
            <a:spAutoFit/>
          </a:bodyPr>
          <a:lstStyle/>
          <a:p>
            <a:r>
              <a:rPr lang="en-US" sz="2200" i="1" dirty="0"/>
              <a:t>The proposed data mart will scale seamlessly to enable advanced analytics, visualization and custom UI &amp; services to business and power users alike</a:t>
            </a:r>
          </a:p>
        </p:txBody>
      </p:sp>
    </p:spTree>
    <p:extLst>
      <p:ext uri="{BB962C8B-B14F-4D97-AF65-F5344CB8AC3E}">
        <p14:creationId xmlns:p14="http://schemas.microsoft.com/office/powerpoint/2010/main" val="225696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1. Metrics Foundry</a:t>
            </a:r>
          </a:p>
        </p:txBody>
      </p:sp>
      <p:sp>
        <p:nvSpPr>
          <p:cNvPr id="5" name="Rectangle 4">
            <a:extLst>
              <a:ext uri="{FF2B5EF4-FFF2-40B4-BE49-F238E27FC236}">
                <a16:creationId xmlns:a16="http://schemas.microsoft.com/office/drawing/2014/main" id="{A0A5CF2D-D98F-4B81-AD93-4BE78A49535D}"/>
              </a:ext>
            </a:extLst>
          </p:cNvPr>
          <p:cNvSpPr/>
          <p:nvPr/>
        </p:nvSpPr>
        <p:spPr>
          <a:xfrm>
            <a:off x="485364" y="494080"/>
            <a:ext cx="10664813"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An indexed repository of all metrics made available to all users of the platform</a:t>
            </a: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0664813" cy="1116512"/>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a:p>
            <a:pPr marL="342900" indent="-342900">
              <a:buFontTx/>
              <a:buAutoNum type="arabicPeriod"/>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Authoritative Metrics Repository and minimal UI to track and view details</a:t>
            </a:r>
          </a:p>
          <a:p>
            <a:pPr marL="342900" indent="-342900">
              <a:buAutoNum type="arabicPeriod"/>
            </a:pPr>
            <a:r>
              <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rPr>
              <a:t>Centralized Configuration Store for pipelines, governance and visualization</a:t>
            </a: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394878" y="3998661"/>
            <a:ext cx="4147142" cy="1323439"/>
          </a:xfrm>
          <a:prstGeom prst="rect">
            <a:avLst/>
          </a:prstGeom>
        </p:spPr>
        <p:txBody>
          <a:bodyPr wrap="square">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Develop a Lexical Parser to process HIVE scripts and decipher</a:t>
            </a:r>
          </a:p>
          <a:p>
            <a:pPr marL="800100" lvl="1" indent="-342900">
              <a:buAutoNum type="arabicParenBoth"/>
            </a:pPr>
            <a:r>
              <a:rPr lang="en-US" sz="1600" dirty="0">
                <a:latin typeface="Segoe UI" panose="020B0502040204020203" pitchFamily="34" charset="0"/>
                <a:ea typeface="Segoe UI" panose="020B0502040204020203" pitchFamily="34" charset="0"/>
                <a:cs typeface="Segoe UI" panose="020B0502040204020203" pitchFamily="34" charset="0"/>
              </a:rPr>
              <a:t>Metrics Lineage</a:t>
            </a:r>
          </a:p>
          <a:p>
            <a:pPr marL="800100" lvl="1" indent="-342900">
              <a:buAutoNum type="arabicParenBoth"/>
            </a:pPr>
            <a:r>
              <a:rPr lang="en-US" sz="1600" dirty="0">
                <a:latin typeface="Segoe UI" panose="020B0502040204020203" pitchFamily="34" charset="0"/>
                <a:ea typeface="Segoe UI" panose="020B0502040204020203" pitchFamily="34" charset="0"/>
                <a:cs typeface="Segoe UI" panose="020B0502040204020203" pitchFamily="34" charset="0"/>
              </a:rPr>
              <a:t>Source to output computation/transformations</a:t>
            </a:r>
          </a:p>
        </p:txBody>
      </p:sp>
      <p:sp>
        <p:nvSpPr>
          <p:cNvPr id="8" name="Rounded Rectangle 3">
            <a:extLst>
              <a:ext uri="{FF2B5EF4-FFF2-40B4-BE49-F238E27FC236}">
                <a16:creationId xmlns:a16="http://schemas.microsoft.com/office/drawing/2014/main" id="{220CE635-F0E1-422B-900A-7EBD463231AB}"/>
              </a:ext>
            </a:extLst>
          </p:cNvPr>
          <p:cNvSpPr/>
          <p:nvPr/>
        </p:nvSpPr>
        <p:spPr>
          <a:xfrm>
            <a:off x="1721312" y="1228830"/>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Indexed List of all metrics</a:t>
            </a:r>
          </a:p>
        </p:txBody>
      </p:sp>
      <p:sp>
        <p:nvSpPr>
          <p:cNvPr id="9" name="Rounded Rectangle 59">
            <a:extLst>
              <a:ext uri="{FF2B5EF4-FFF2-40B4-BE49-F238E27FC236}">
                <a16:creationId xmlns:a16="http://schemas.microsoft.com/office/drawing/2014/main" id="{11F56AF2-1FE5-41DF-96AD-627044A9C111}"/>
              </a:ext>
            </a:extLst>
          </p:cNvPr>
          <p:cNvSpPr/>
          <p:nvPr/>
        </p:nvSpPr>
        <p:spPr>
          <a:xfrm>
            <a:off x="3935428" y="1228830"/>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 definition standardization</a:t>
            </a:r>
          </a:p>
        </p:txBody>
      </p:sp>
      <p:sp>
        <p:nvSpPr>
          <p:cNvPr id="10" name="Rounded Rectangle 68">
            <a:extLst>
              <a:ext uri="{FF2B5EF4-FFF2-40B4-BE49-F238E27FC236}">
                <a16:creationId xmlns:a16="http://schemas.microsoft.com/office/drawing/2014/main" id="{F6766322-F5CE-45A0-9435-6799C0C14E93}"/>
              </a:ext>
            </a:extLst>
          </p:cNvPr>
          <p:cNvSpPr/>
          <p:nvPr/>
        </p:nvSpPr>
        <p:spPr>
          <a:xfrm>
            <a:off x="6149544" y="1228830"/>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Ownership and Lineage of Metrics</a:t>
            </a:r>
          </a:p>
        </p:txBody>
      </p:sp>
      <p:sp>
        <p:nvSpPr>
          <p:cNvPr id="11" name="Rounded Rectangle 69">
            <a:extLst>
              <a:ext uri="{FF2B5EF4-FFF2-40B4-BE49-F238E27FC236}">
                <a16:creationId xmlns:a16="http://schemas.microsoft.com/office/drawing/2014/main" id="{FF6A25DF-1BCE-47CD-9304-053B141B31BF}"/>
              </a:ext>
            </a:extLst>
          </p:cNvPr>
          <p:cNvSpPr/>
          <p:nvPr/>
        </p:nvSpPr>
        <p:spPr>
          <a:xfrm>
            <a:off x="8363660" y="1228830"/>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Frequency and Quality aspects of Metrics</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099324"/>
            <a:ext cx="10664813" cy="107715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423C5B39-AC49-4B6D-B781-2C6BD7C7595A}"/>
              </a:ext>
            </a:extLst>
          </p:cNvPr>
          <p:cNvSpPr/>
          <p:nvPr/>
        </p:nvSpPr>
        <p:spPr>
          <a:xfrm>
            <a:off x="4643657" y="3987737"/>
            <a:ext cx="6314396" cy="1569660"/>
          </a:xfrm>
          <a:prstGeom prst="rect">
            <a:avLst/>
          </a:prstGeom>
        </p:spPr>
        <p:txBody>
          <a:bodyPr wrap="square">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Conduct user interviews to understand</a:t>
            </a:r>
          </a:p>
          <a:p>
            <a:pPr marL="800100" lvl="1" indent="-342900">
              <a:buAutoNum type="arabicParenBoth"/>
            </a:pPr>
            <a:r>
              <a:rPr lang="en-US" sz="1600" dirty="0">
                <a:latin typeface="Segoe UI" panose="020B0502040204020203" pitchFamily="34" charset="0"/>
                <a:ea typeface="Segoe UI" panose="020B0502040204020203" pitchFamily="34" charset="0"/>
                <a:cs typeface="Segoe UI" panose="020B0502040204020203" pitchFamily="34" charset="0"/>
              </a:rPr>
              <a:t>Current frequency of refresh and Expected SLA for refresh frequency</a:t>
            </a:r>
          </a:p>
          <a:p>
            <a:pPr marL="800100" lvl="1" indent="-342900">
              <a:buAutoNum type="arabicParenBoth"/>
            </a:pPr>
            <a:r>
              <a:rPr lang="en-US" sz="1600" dirty="0">
                <a:latin typeface="Segoe UI" panose="020B0502040204020203" pitchFamily="34" charset="0"/>
                <a:ea typeface="Segoe UI" panose="020B0502040204020203" pitchFamily="34" charset="0"/>
                <a:cs typeface="Segoe UI" panose="020B0502040204020203" pitchFamily="34" charset="0"/>
              </a:rPr>
              <a:t>How to ascertain and assure quality of the metric</a:t>
            </a:r>
          </a:p>
          <a:p>
            <a:pPr marL="800100" lvl="1" indent="-342900">
              <a:buAutoNum type="arabicParenBoth"/>
            </a:pPr>
            <a:r>
              <a:rPr lang="en-US" sz="1600" dirty="0">
                <a:latin typeface="Segoe UI" panose="020B0502040204020203" pitchFamily="34" charset="0"/>
                <a:ea typeface="Segoe UI" panose="020B0502040204020203" pitchFamily="34" charset="0"/>
                <a:cs typeface="Segoe UI" panose="020B0502040204020203" pitchFamily="34" charset="0"/>
              </a:rPr>
              <a:t>Business Owner and definition of the metric</a:t>
            </a:r>
          </a:p>
          <a:p>
            <a:pPr marL="800100" lvl="1" indent="-342900">
              <a:buAutoNum type="arabicParenBoth"/>
            </a:pPr>
            <a:r>
              <a:rPr lang="en-US" sz="1600" dirty="0">
                <a:latin typeface="Segoe UI" panose="020B0502040204020203" pitchFamily="34" charset="0"/>
                <a:ea typeface="Segoe UI" panose="020B0502040204020203" pitchFamily="34" charset="0"/>
                <a:cs typeface="Segoe UI" panose="020B0502040204020203" pitchFamily="34" charset="0"/>
              </a:rPr>
              <a:t>ACLs (at a user group level)</a:t>
            </a: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0664813" cy="2013804"/>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pic>
        <p:nvPicPr>
          <p:cNvPr id="1028" name="Picture 4" descr="Image result for elasticsearch logo">
            <a:extLst>
              <a:ext uri="{FF2B5EF4-FFF2-40B4-BE49-F238E27FC236}">
                <a16:creationId xmlns:a16="http://schemas.microsoft.com/office/drawing/2014/main" id="{DE0A79F1-7CCF-4360-9EB9-E8176771359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81124" y="5655746"/>
            <a:ext cx="2676041" cy="71343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B0ACA83-D6E1-4BE0-8373-7D3A01083BAC}"/>
              </a:ext>
            </a:extLst>
          </p:cNvPr>
          <p:cNvSpPr/>
          <p:nvPr/>
        </p:nvSpPr>
        <p:spPr>
          <a:xfrm>
            <a:off x="382127" y="5668612"/>
            <a:ext cx="10664813" cy="70338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072130"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3"/>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36711"/>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2271132"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19</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4004007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79AA-76EB-4B63-94DB-9BA65F8F6B84}"/>
              </a:ext>
            </a:extLst>
          </p:cNvPr>
          <p:cNvSpPr>
            <a:spLocks noGrp="1"/>
          </p:cNvSpPr>
          <p:nvPr>
            <p:ph type="title"/>
          </p:nvPr>
        </p:nvSpPr>
        <p:spPr>
          <a:xfrm>
            <a:off x="115076" y="0"/>
            <a:ext cx="11198918" cy="703385"/>
          </a:xfrm>
        </p:spPr>
        <p:txBody>
          <a:bodyPr/>
          <a:lstStyle/>
          <a:p>
            <a:r>
              <a:rPr lang="en-IN" dirty="0"/>
              <a:t>Agenda</a:t>
            </a:r>
            <a:endParaRPr lang="en-US" dirty="0"/>
          </a:p>
        </p:txBody>
      </p:sp>
      <p:sp>
        <p:nvSpPr>
          <p:cNvPr id="4"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794769" y="1005245"/>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sp>
        <p:nvSpPr>
          <p:cNvPr id="6" name="Rectangle 9">
            <a:extLst>
              <a:ext uri="{FF2B5EF4-FFF2-40B4-BE49-F238E27FC236}">
                <a16:creationId xmlns:a16="http://schemas.microsoft.com/office/drawing/2014/main" id="{D7BEC600-0BE6-4721-BFE6-6BFE0BA5C246}"/>
              </a:ext>
            </a:extLst>
          </p:cNvPr>
          <p:cNvSpPr>
            <a:spLocks noChangeArrowheads="1"/>
          </p:cNvSpPr>
          <p:nvPr/>
        </p:nvSpPr>
        <p:spPr bwMode="gray">
          <a:xfrm>
            <a:off x="1585134" y="1020202"/>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About LatentView</a:t>
            </a:r>
          </a:p>
        </p:txBody>
      </p:sp>
      <p:sp>
        <p:nvSpPr>
          <p:cNvPr id="1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19101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Background and Objectives</a:t>
            </a:r>
          </a:p>
        </p:txBody>
      </p:sp>
      <p:sp>
        <p:nvSpPr>
          <p:cNvPr id="12" name="Rectangle 24">
            <a:extLst>
              <a:ext uri="{FF2B5EF4-FFF2-40B4-BE49-F238E27FC236}">
                <a16:creationId xmlns:a16="http://schemas.microsoft.com/office/drawing/2014/main" id="{740CE986-C6DA-40BA-B0BE-49C3E06DA8F0}"/>
              </a:ext>
            </a:extLst>
          </p:cNvPr>
          <p:cNvSpPr txBox="1"/>
          <p:nvPr/>
        </p:nvSpPr>
        <p:spPr>
          <a:xfrm>
            <a:off x="869088" y="175172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1901538"/>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sp>
        <p:nvSpPr>
          <p:cNvPr id="13" name="Rectangle 9">
            <a:extLst>
              <a:ext uri="{FF2B5EF4-FFF2-40B4-BE49-F238E27FC236}">
                <a16:creationId xmlns:a16="http://schemas.microsoft.com/office/drawing/2014/main" id="{6B70F8B7-5FED-483D-9149-07BA57FF71A2}"/>
              </a:ext>
            </a:extLst>
          </p:cNvPr>
          <p:cNvSpPr>
            <a:spLocks noChangeArrowheads="1"/>
          </p:cNvSpPr>
          <p:nvPr/>
        </p:nvSpPr>
        <p:spPr bwMode="gray">
          <a:xfrm>
            <a:off x="1585134" y="2800056"/>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14" name="Rectangle 24">
            <a:extLst>
              <a:ext uri="{FF2B5EF4-FFF2-40B4-BE49-F238E27FC236}">
                <a16:creationId xmlns:a16="http://schemas.microsoft.com/office/drawing/2014/main" id="{6855E2BF-5022-4BAB-AD8C-1F2FEF1F0492}"/>
              </a:ext>
            </a:extLst>
          </p:cNvPr>
          <p:cNvSpPr txBox="1"/>
          <p:nvPr/>
        </p:nvSpPr>
        <p:spPr>
          <a:xfrm>
            <a:off x="1879722" y="300970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 Solution Approach for Dropbox</a:t>
            </a:r>
          </a:p>
        </p:txBody>
      </p:sp>
      <p:sp>
        <p:nvSpPr>
          <p:cNvPr id="15" name="Abgerundetes Rechteck 37">
            <a:hlinkClick r:id="" action="ppaction://noaction"/>
            <a:extLst>
              <a:ext uri="{FF2B5EF4-FFF2-40B4-BE49-F238E27FC236}">
                <a16:creationId xmlns:a16="http://schemas.microsoft.com/office/drawing/2014/main" id="{A8443C40-ED13-4097-8F56-131DBA4CCF40}"/>
              </a:ext>
            </a:extLst>
          </p:cNvPr>
          <p:cNvSpPr/>
          <p:nvPr/>
        </p:nvSpPr>
        <p:spPr bwMode="gray">
          <a:xfrm>
            <a:off x="794769" y="279783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32" name="Slide Number Placeholder 31">
            <a:extLst>
              <a:ext uri="{FF2B5EF4-FFF2-40B4-BE49-F238E27FC236}">
                <a16:creationId xmlns:a16="http://schemas.microsoft.com/office/drawing/2014/main" id="{78C54DFF-104E-46BE-B91E-9B7FCDCF7F07}"/>
              </a:ext>
            </a:extLst>
          </p:cNvPr>
          <p:cNvSpPr>
            <a:spLocks noGrp="1"/>
          </p:cNvSpPr>
          <p:nvPr>
            <p:ph type="sldNum" sz="quarter" idx="12"/>
          </p:nvPr>
        </p:nvSpPr>
        <p:spPr>
          <a:xfrm>
            <a:off x="9448800" y="6434472"/>
            <a:ext cx="2743200" cy="365125"/>
          </a:xfrm>
        </p:spPr>
        <p:txBody>
          <a:bodyPr/>
          <a:lstStyle/>
          <a:p>
            <a:fld id="{A0C1D9D2-9780-41B5-B48D-9BB1413BC614}" type="slidenum">
              <a:rPr lang="en-US" smtClean="0"/>
              <a:pPr/>
              <a:t>2</a:t>
            </a:fld>
            <a:endParaRPr lang="en-US" dirty="0"/>
          </a:p>
        </p:txBody>
      </p:sp>
      <p:sp>
        <p:nvSpPr>
          <p:cNvPr id="19"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3689983"/>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sz="2000" kern="0" dirty="0">
              <a:solidFill>
                <a:schemeClr val="bg2">
                  <a:lumMod val="25000"/>
                </a:schemeClr>
              </a:solidFill>
              <a:latin typeface="Segoe UI" panose="020B0502040204020203" pitchFamily="34" charset="0"/>
              <a:cs typeface="Segoe UI" panose="020B0502040204020203" pitchFamily="34" charset="0"/>
            </a:endParaRPr>
          </a:p>
        </p:txBody>
      </p:sp>
      <p:sp>
        <p:nvSpPr>
          <p:cNvPr id="2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3694124"/>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sp>
        <p:nvSpPr>
          <p:cNvPr id="2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457991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Data Engineering Capabilities</a:t>
            </a:r>
          </a:p>
        </p:txBody>
      </p:sp>
      <p:sp>
        <p:nvSpPr>
          <p:cNvPr id="24"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459041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sp>
        <p:nvSpPr>
          <p:cNvPr id="25" name="Rectangle 9">
            <a:extLst>
              <a:ext uri="{FF2B5EF4-FFF2-40B4-BE49-F238E27FC236}">
                <a16:creationId xmlns:a16="http://schemas.microsoft.com/office/drawing/2014/main" id="{A76B49A2-4DE4-4A81-A02E-B55782B9AEB1}"/>
              </a:ext>
            </a:extLst>
          </p:cNvPr>
          <p:cNvSpPr>
            <a:spLocks noChangeArrowheads="1"/>
          </p:cNvSpPr>
          <p:nvPr/>
        </p:nvSpPr>
        <p:spPr bwMode="gray">
          <a:xfrm>
            <a:off x="1639077" y="546983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cs typeface="Segoe UI" panose="020B0502040204020203" pitchFamily="34" charset="0"/>
              </a:rPr>
              <a:t>Select Case Studies in Data Engineering</a:t>
            </a:r>
            <a:endPar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Abgerundetes Rechteck 37">
            <a:hlinkClick r:id="rId3" action="ppaction://hlinksldjump"/>
            <a:extLst>
              <a:ext uri="{FF2B5EF4-FFF2-40B4-BE49-F238E27FC236}">
                <a16:creationId xmlns:a16="http://schemas.microsoft.com/office/drawing/2014/main" id="{3BC6864B-3FFE-4564-AEF0-0E314C206C4E}"/>
              </a:ext>
            </a:extLst>
          </p:cNvPr>
          <p:cNvSpPr/>
          <p:nvPr/>
        </p:nvSpPr>
        <p:spPr bwMode="gray">
          <a:xfrm>
            <a:off x="794769" y="548670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6</a:t>
            </a:r>
          </a:p>
        </p:txBody>
      </p:sp>
      <p:sp>
        <p:nvSpPr>
          <p:cNvPr id="3" name="Footer Placeholder 2">
            <a:extLst>
              <a:ext uri="{FF2B5EF4-FFF2-40B4-BE49-F238E27FC236}">
                <a16:creationId xmlns:a16="http://schemas.microsoft.com/office/drawing/2014/main" id="{F5EC004F-7E82-42B2-A785-18FFC19C312D}"/>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55114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a:xfrm>
            <a:off x="115076" y="0"/>
            <a:ext cx="11198918" cy="703385"/>
          </a:xfrm>
        </p:spPr>
        <p:txBody>
          <a:bodyPr vert="horz" lIns="91440" tIns="45720" rIns="91440" bIns="45720" rtlCol="0" anchor="ctr">
            <a:normAutofit/>
          </a:bodyPr>
          <a:lstStyle/>
          <a:p>
            <a:r>
              <a:rPr lang="en-IN" sz="2800" dirty="0">
                <a:solidFill>
                  <a:schemeClr val="tx2"/>
                </a:solidFill>
                <a:latin typeface="Segoe UI" panose="020B0502040204020203" pitchFamily="34" charset="0"/>
                <a:ea typeface="Segoe UI" panose="020B0502040204020203" pitchFamily="34" charset="0"/>
                <a:cs typeface="Segoe UI" panose="020B0502040204020203" pitchFamily="34" charset="0"/>
              </a:rPr>
              <a:t>2. ETL &amp; Data Pipelines</a:t>
            </a:r>
          </a:p>
        </p:txBody>
      </p:sp>
      <p:sp>
        <p:nvSpPr>
          <p:cNvPr id="5" name="Rectangle 4">
            <a:extLst>
              <a:ext uri="{FF2B5EF4-FFF2-40B4-BE49-F238E27FC236}">
                <a16:creationId xmlns:a16="http://schemas.microsoft.com/office/drawing/2014/main" id="{63DCE7AD-6C44-4CD6-8E32-B9315556D341}"/>
              </a:ext>
            </a:extLst>
          </p:cNvPr>
          <p:cNvSpPr/>
          <p:nvPr/>
        </p:nvSpPr>
        <p:spPr>
          <a:xfrm>
            <a:off x="382128" y="771523"/>
            <a:ext cx="10664813"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A69E7C3-0E27-42A4-9DB0-6B66DC28CC87}"/>
              </a:ext>
            </a:extLst>
          </p:cNvPr>
          <p:cNvSpPr/>
          <p:nvPr/>
        </p:nvSpPr>
        <p:spPr>
          <a:xfrm>
            <a:off x="394878" y="2114655"/>
            <a:ext cx="10664813" cy="78385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a:p>
            <a:pPr marL="342900" indent="-342900">
              <a:buAutoNum type="arabicPeriod"/>
            </a:pP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342900" indent="-342900">
              <a:buAutoNum type="arabicPeriod"/>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Transparent Computation Layer with </a:t>
            </a:r>
            <a:r>
              <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rPr>
              <a:t>visibility into process SLA, QA</a:t>
            </a: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34C745B2-5E5C-42F2-995E-BBB5CE1C5A25}"/>
              </a:ext>
            </a:extLst>
          </p:cNvPr>
          <p:cNvSpPr/>
          <p:nvPr/>
        </p:nvSpPr>
        <p:spPr>
          <a:xfrm>
            <a:off x="420380" y="3342728"/>
            <a:ext cx="10652062" cy="2308324"/>
          </a:xfrm>
          <a:prstGeom prst="rect">
            <a:avLst/>
          </a:prstGeom>
        </p:spPr>
        <p:txBody>
          <a:bodyPr wrap="square">
            <a:spAutoFit/>
          </a:bodyPr>
          <a:lstStyle/>
          <a:p>
            <a:pPr marL="342900" indent="-342900">
              <a:buAutoNum type="arabicParenBoth"/>
            </a:pPr>
            <a:r>
              <a:rPr lang="en-US" dirty="0"/>
              <a:t>For the list of metrics, consolidate the required number of output data tables</a:t>
            </a:r>
          </a:p>
          <a:p>
            <a:pPr marL="342900" indent="-342900">
              <a:buAutoNum type="arabicParenBoth"/>
            </a:pPr>
            <a:r>
              <a:rPr lang="en-US" dirty="0"/>
              <a:t>For each table, in respective grain, create ETLs from Managed Schema to destination data mart</a:t>
            </a:r>
          </a:p>
          <a:p>
            <a:pPr marL="800100" lvl="1" indent="-342900">
              <a:buFont typeface="Arial" panose="020B0604020202020204" pitchFamily="34" charset="0"/>
              <a:buChar char="•"/>
            </a:pPr>
            <a:r>
              <a:rPr lang="en-US" dirty="0"/>
              <a:t>ETLs to honor the computations as captured in the lineage and transformation rules</a:t>
            </a:r>
          </a:p>
          <a:p>
            <a:pPr marL="800100" lvl="1" indent="-342900">
              <a:buFont typeface="Arial" panose="020B0604020202020204" pitchFamily="34" charset="0"/>
              <a:buChar char="•"/>
            </a:pPr>
            <a:r>
              <a:rPr lang="en-US" dirty="0"/>
              <a:t>ETLs to enforce QA checks for duplication, value consistency and treatment of missing values</a:t>
            </a:r>
          </a:p>
          <a:p>
            <a:pPr marL="342900" indent="-342900">
              <a:buAutoNum type="arabicParenBoth"/>
            </a:pPr>
            <a:r>
              <a:rPr lang="en-US" dirty="0"/>
              <a:t>ETL s may start off as one to one mapping i.e. each table output will have a pipeline. </a:t>
            </a:r>
          </a:p>
          <a:p>
            <a:pPr marL="342900" indent="-342900">
              <a:buAutoNum type="arabicParenBoth"/>
            </a:pPr>
            <a:r>
              <a:rPr lang="en-US" dirty="0"/>
              <a:t>In later stages, the pipelines can be consolidated to populate multiple tables using metrics foundry as configuration</a:t>
            </a:r>
          </a:p>
          <a:p>
            <a:pPr marL="342900" indent="-342900">
              <a:buAutoNum type="arabicParenBoth"/>
            </a:pPr>
            <a:r>
              <a:rPr lang="en-US" dirty="0"/>
              <a:t>Pipelines to log the process SLA and QA summary</a:t>
            </a:r>
          </a:p>
        </p:txBody>
      </p:sp>
      <p:sp>
        <p:nvSpPr>
          <p:cNvPr id="12" name="Rectangle 11">
            <a:extLst>
              <a:ext uri="{FF2B5EF4-FFF2-40B4-BE49-F238E27FC236}">
                <a16:creationId xmlns:a16="http://schemas.microsoft.com/office/drawing/2014/main" id="{CE8EC01A-7332-4EEF-BBCF-82D2A0E5CCB6}"/>
              </a:ext>
            </a:extLst>
          </p:cNvPr>
          <p:cNvSpPr/>
          <p:nvPr/>
        </p:nvSpPr>
        <p:spPr>
          <a:xfrm>
            <a:off x="394878" y="1128820"/>
            <a:ext cx="10664813" cy="900634"/>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6C59459C-8756-400D-8B97-262DC5D62F9F}"/>
              </a:ext>
            </a:extLst>
          </p:cNvPr>
          <p:cNvSpPr/>
          <p:nvPr/>
        </p:nvSpPr>
        <p:spPr>
          <a:xfrm>
            <a:off x="407629" y="2975239"/>
            <a:ext cx="10664813" cy="2618699"/>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69B53A0-B59A-4E74-A0BC-9F66688786B4}"/>
              </a:ext>
            </a:extLst>
          </p:cNvPr>
          <p:cNvSpPr/>
          <p:nvPr/>
        </p:nvSpPr>
        <p:spPr>
          <a:xfrm>
            <a:off x="382127" y="5698108"/>
            <a:ext cx="10664813" cy="70338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ounded Rectangle 74">
            <a:extLst>
              <a:ext uri="{FF2B5EF4-FFF2-40B4-BE49-F238E27FC236}">
                <a16:creationId xmlns:a16="http://schemas.microsoft.com/office/drawing/2014/main" id="{DBC3822A-F9D9-406B-8EF2-9C923B729137}"/>
              </a:ext>
            </a:extLst>
          </p:cNvPr>
          <p:cNvSpPr/>
          <p:nvPr/>
        </p:nvSpPr>
        <p:spPr>
          <a:xfrm>
            <a:off x="1852324" y="1293190"/>
            <a:ext cx="1828800" cy="629504"/>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 jobs</a:t>
            </a:r>
          </a:p>
        </p:txBody>
      </p:sp>
      <p:sp>
        <p:nvSpPr>
          <p:cNvPr id="18" name="Rounded Rectangle 79">
            <a:extLst>
              <a:ext uri="{FF2B5EF4-FFF2-40B4-BE49-F238E27FC236}">
                <a16:creationId xmlns:a16="http://schemas.microsoft.com/office/drawing/2014/main" id="{6E8F3721-95E8-4875-9468-77CB10AF2E96}"/>
              </a:ext>
            </a:extLst>
          </p:cNvPr>
          <p:cNvSpPr/>
          <p:nvPr/>
        </p:nvSpPr>
        <p:spPr>
          <a:xfrm>
            <a:off x="4164457" y="1293190"/>
            <a:ext cx="1828800" cy="629504"/>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Computation</a:t>
            </a:r>
          </a:p>
        </p:txBody>
      </p:sp>
      <p:sp>
        <p:nvSpPr>
          <p:cNvPr id="19" name="Rounded Rectangle 84">
            <a:extLst>
              <a:ext uri="{FF2B5EF4-FFF2-40B4-BE49-F238E27FC236}">
                <a16:creationId xmlns:a16="http://schemas.microsoft.com/office/drawing/2014/main" id="{7B57B29F-D136-49C1-86C4-866D5E1EDC0A}"/>
              </a:ext>
            </a:extLst>
          </p:cNvPr>
          <p:cNvSpPr/>
          <p:nvPr/>
        </p:nvSpPr>
        <p:spPr>
          <a:xfrm>
            <a:off x="6476590" y="1293190"/>
            <a:ext cx="1828800" cy="629504"/>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Scheduling and Logging</a:t>
            </a:r>
          </a:p>
        </p:txBody>
      </p:sp>
      <p:sp>
        <p:nvSpPr>
          <p:cNvPr id="2" name="TextBox 1"/>
          <p:cNvSpPr txBox="1"/>
          <p:nvPr/>
        </p:nvSpPr>
        <p:spPr>
          <a:xfrm>
            <a:off x="483366" y="491311"/>
            <a:ext cx="9905340" cy="430887"/>
          </a:xfrm>
          <a:prstGeom prst="rect">
            <a:avLst/>
          </a:prstGeom>
          <a:noFill/>
          <a:ln>
            <a:noFill/>
          </a:ln>
        </p:spPr>
        <p:txBody>
          <a:bodyPr wrap="none" rtlCol="0">
            <a:spAutoFit/>
          </a:bodyPr>
          <a:lstStyle/>
          <a:p>
            <a:r>
              <a:rPr lang="en-US" sz="2200" i="1" dirty="0"/>
              <a:t>SLA bound pipeline orchestration will be enforced to populate data into the data mart</a:t>
            </a:r>
          </a:p>
        </p:txBody>
      </p:sp>
      <p:pic>
        <p:nvPicPr>
          <p:cNvPr id="15" name="Picture 14">
            <a:extLst>
              <a:ext uri="{FF2B5EF4-FFF2-40B4-BE49-F238E27FC236}">
                <a16:creationId xmlns:a16="http://schemas.microsoft.com/office/drawing/2014/main" id="{370055C7-E5BB-4AC2-B22F-602E38210687}"/>
              </a:ext>
            </a:extLst>
          </p:cNvPr>
          <p:cNvPicPr>
            <a:picLocks noChangeAspect="1"/>
          </p:cNvPicPr>
          <p:nvPr/>
        </p:nvPicPr>
        <p:blipFill>
          <a:blip r:embed="rId3"/>
          <a:stretch>
            <a:fillRect/>
          </a:stretch>
        </p:blipFill>
        <p:spPr>
          <a:xfrm>
            <a:off x="2898618" y="5857328"/>
            <a:ext cx="1316222" cy="378951"/>
          </a:xfrm>
          <a:prstGeom prst="rect">
            <a:avLst/>
          </a:prstGeom>
        </p:spPr>
      </p:pic>
      <p:pic>
        <p:nvPicPr>
          <p:cNvPr id="20" name="Picture 19">
            <a:extLst>
              <a:ext uri="{FF2B5EF4-FFF2-40B4-BE49-F238E27FC236}">
                <a16:creationId xmlns:a16="http://schemas.microsoft.com/office/drawing/2014/main" id="{8756FDEC-144B-4382-AA74-A8A1A9103AE4}"/>
              </a:ext>
            </a:extLst>
          </p:cNvPr>
          <p:cNvPicPr>
            <a:picLocks noChangeAspect="1"/>
          </p:cNvPicPr>
          <p:nvPr/>
        </p:nvPicPr>
        <p:blipFill>
          <a:blip r:embed="rId4"/>
          <a:stretch>
            <a:fillRect/>
          </a:stretch>
        </p:blipFill>
        <p:spPr>
          <a:xfrm>
            <a:off x="4993885" y="5831891"/>
            <a:ext cx="758501" cy="548017"/>
          </a:xfrm>
          <a:prstGeom prst="rect">
            <a:avLst/>
          </a:prstGeom>
        </p:spPr>
      </p:pic>
      <p:pic>
        <p:nvPicPr>
          <p:cNvPr id="21" name="Picture 20">
            <a:extLst>
              <a:ext uri="{FF2B5EF4-FFF2-40B4-BE49-F238E27FC236}">
                <a16:creationId xmlns:a16="http://schemas.microsoft.com/office/drawing/2014/main" id="{CB66C211-0413-4889-BDCB-3966F47728B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377902" y="5857328"/>
            <a:ext cx="497142" cy="497142"/>
          </a:xfrm>
          <a:prstGeom prst="rect">
            <a:avLst/>
          </a:prstGeom>
        </p:spPr>
      </p:pic>
      <p:sp>
        <p:nvSpPr>
          <p:cNvPr id="22" name="Slide Number Placeholder 2">
            <a:extLst>
              <a:ext uri="{FF2B5EF4-FFF2-40B4-BE49-F238E27FC236}">
                <a16:creationId xmlns:a16="http://schemas.microsoft.com/office/drawing/2014/main" id="{0D7EE3C4-B6A7-41ED-ADBC-E3BC1BA30E8D}"/>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20</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C55E6339-F1E8-4EC9-A098-9C7A80169F72}"/>
              </a:ext>
            </a:extLst>
          </p:cNvPr>
          <p:cNvSpPr/>
          <p:nvPr/>
        </p:nvSpPr>
        <p:spPr>
          <a:xfrm>
            <a:off x="382127" y="5698108"/>
            <a:ext cx="2271132"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Recommended Technology</a:t>
            </a:r>
          </a:p>
        </p:txBody>
      </p:sp>
      <p:sp>
        <p:nvSpPr>
          <p:cNvPr id="24" name="Rectangle 23">
            <a:extLst>
              <a:ext uri="{FF2B5EF4-FFF2-40B4-BE49-F238E27FC236}">
                <a16:creationId xmlns:a16="http://schemas.microsoft.com/office/drawing/2014/main" id="{0D3AF236-2F7A-4655-B458-AE57EE653DBE}"/>
              </a:ext>
            </a:extLst>
          </p:cNvPr>
          <p:cNvSpPr/>
          <p:nvPr/>
        </p:nvSpPr>
        <p:spPr>
          <a:xfrm>
            <a:off x="420380" y="2989987"/>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Methodology</a:t>
            </a:r>
          </a:p>
        </p:txBody>
      </p:sp>
      <p:sp>
        <p:nvSpPr>
          <p:cNvPr id="25" name="Rectangle 24">
            <a:extLst>
              <a:ext uri="{FF2B5EF4-FFF2-40B4-BE49-F238E27FC236}">
                <a16:creationId xmlns:a16="http://schemas.microsoft.com/office/drawing/2014/main" id="{64FD6CB2-C7E6-4B36-B000-BDCA367264FE}"/>
              </a:ext>
            </a:extLst>
          </p:cNvPr>
          <p:cNvSpPr/>
          <p:nvPr/>
        </p:nvSpPr>
        <p:spPr>
          <a:xfrm>
            <a:off x="382127" y="2126369"/>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Benefits</a:t>
            </a:r>
          </a:p>
        </p:txBody>
      </p:sp>
      <p:sp>
        <p:nvSpPr>
          <p:cNvPr id="26" name="Rectangle 25">
            <a:extLst>
              <a:ext uri="{FF2B5EF4-FFF2-40B4-BE49-F238E27FC236}">
                <a16:creationId xmlns:a16="http://schemas.microsoft.com/office/drawing/2014/main" id="{F43F14F5-AD73-4626-9A99-6D4BDB193600}"/>
              </a:ext>
            </a:extLst>
          </p:cNvPr>
          <p:cNvSpPr/>
          <p:nvPr/>
        </p:nvSpPr>
        <p:spPr>
          <a:xfrm>
            <a:off x="394879" y="1128171"/>
            <a:ext cx="1072130" cy="933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Features</a:t>
            </a:r>
          </a:p>
        </p:txBody>
      </p:sp>
      <p:sp>
        <p:nvSpPr>
          <p:cNvPr id="29" name="Footer Placeholder 2">
            <a:extLst>
              <a:ext uri="{FF2B5EF4-FFF2-40B4-BE49-F238E27FC236}">
                <a16:creationId xmlns:a16="http://schemas.microsoft.com/office/drawing/2014/main" id="{F4E084F8-8AFC-420B-B866-93B2974D1835}"/>
              </a:ext>
            </a:extLst>
          </p:cNvPr>
          <p:cNvSpPr txBox="1">
            <a:spLocks/>
          </p:cNvSpPr>
          <p:nvPr/>
        </p:nvSpPr>
        <p:spPr>
          <a:xfrm>
            <a:off x="4028768" y="6492874"/>
            <a:ext cx="4114800" cy="365125"/>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LatentView Analytics. Confidential</a:t>
            </a:r>
          </a:p>
        </p:txBody>
      </p:sp>
    </p:spTree>
    <p:extLst>
      <p:ext uri="{BB962C8B-B14F-4D97-AF65-F5344CB8AC3E}">
        <p14:creationId xmlns:p14="http://schemas.microsoft.com/office/powerpoint/2010/main" val="16450807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a:xfrm>
            <a:off x="115076" y="0"/>
            <a:ext cx="11198918" cy="703385"/>
          </a:xfrm>
        </p:spPr>
        <p:txBody>
          <a:bodyPr vert="horz" lIns="91440" tIns="45720" rIns="91440" bIns="45720" rtlCol="0" anchor="ctr">
            <a:normAutofit/>
          </a:bodyPr>
          <a:lstStyle/>
          <a:p>
            <a:r>
              <a:rPr lang="en-IN" sz="2800" dirty="0">
                <a:solidFill>
                  <a:schemeClr val="tx2"/>
                </a:solidFill>
                <a:latin typeface="Segoe UI" panose="020B0502040204020203" pitchFamily="34" charset="0"/>
                <a:ea typeface="Segoe UI" panose="020B0502040204020203" pitchFamily="34" charset="0"/>
                <a:cs typeface="Segoe UI" panose="020B0502040204020203" pitchFamily="34" charset="0"/>
              </a:rPr>
              <a:t>3. Data Mart </a:t>
            </a:r>
          </a:p>
        </p:txBody>
      </p:sp>
      <p:sp>
        <p:nvSpPr>
          <p:cNvPr id="6" name="Rectangle 5">
            <a:extLst>
              <a:ext uri="{FF2B5EF4-FFF2-40B4-BE49-F238E27FC236}">
                <a16:creationId xmlns:a16="http://schemas.microsoft.com/office/drawing/2014/main" id="{09434713-C3DC-4256-8018-BE736AC03EBE}"/>
              </a:ext>
            </a:extLst>
          </p:cNvPr>
          <p:cNvSpPr/>
          <p:nvPr/>
        </p:nvSpPr>
        <p:spPr>
          <a:xfrm>
            <a:off x="394878" y="2415490"/>
            <a:ext cx="10664813" cy="1062257"/>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endParaRPr lang="en-IN"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a:p>
            <a:pPr marL="342900" indent="-342900">
              <a:buAutoNum type="arabicPeriod"/>
            </a:pPr>
            <a:endParaRPr lang="en-IN"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a:p>
            <a:pPr marL="342900" indent="-342900">
              <a:buAutoNum type="arabicPeriod"/>
            </a:pPr>
            <a:r>
              <a:rPr lang="en-IN" sz="1600" dirty="0">
                <a:solidFill>
                  <a:schemeClr val="tx1"/>
                </a:solidFill>
                <a:latin typeface="Segoe UI" panose="020B0502040204020203" pitchFamily="34" charset="0"/>
                <a:cs typeface="Segoe UI" panose="020B0502040204020203" pitchFamily="34" charset="0"/>
              </a:rPr>
              <a:t>Central Ground truth for Metrics</a:t>
            </a:r>
          </a:p>
          <a:p>
            <a:pPr marL="342900" indent="-342900">
              <a:buAutoNum type="arabicPeriod"/>
            </a:pPr>
            <a:r>
              <a:rPr lang="en-IN" sz="1600" dirty="0">
                <a:solidFill>
                  <a:schemeClr val="tx1"/>
                </a:solidFill>
                <a:latin typeface="Segoe UI" panose="020B0502040204020203" pitchFamily="34" charset="0"/>
                <a:cs typeface="Segoe UI" panose="020B0502040204020203" pitchFamily="34" charset="0"/>
              </a:rPr>
              <a:t>Approved based on QA</a:t>
            </a:r>
          </a:p>
        </p:txBody>
      </p:sp>
      <p:sp>
        <p:nvSpPr>
          <p:cNvPr id="7" name="Rectangle 6">
            <a:extLst>
              <a:ext uri="{FF2B5EF4-FFF2-40B4-BE49-F238E27FC236}">
                <a16:creationId xmlns:a16="http://schemas.microsoft.com/office/drawing/2014/main" id="{85FB9CBF-BF33-4727-9064-3D3E52D86C13}"/>
              </a:ext>
            </a:extLst>
          </p:cNvPr>
          <p:cNvSpPr/>
          <p:nvPr/>
        </p:nvSpPr>
        <p:spPr>
          <a:xfrm>
            <a:off x="420380" y="4033124"/>
            <a:ext cx="10652062" cy="1477328"/>
          </a:xfrm>
          <a:prstGeom prst="rect">
            <a:avLst/>
          </a:prstGeom>
        </p:spPr>
        <p:txBody>
          <a:bodyPr wrap="square">
            <a:spAutoFit/>
          </a:bodyPr>
          <a:lstStyle/>
          <a:p>
            <a:pPr marL="800100" lvl="1" indent="-342900">
              <a:buAutoNum type="arabicParenBoth"/>
            </a:pPr>
            <a:r>
              <a:rPr lang="en-US" dirty="0"/>
              <a:t>Based on metric definitions, design data model and reflect the same in ETL design</a:t>
            </a:r>
          </a:p>
          <a:p>
            <a:pPr marL="800100" lvl="1" indent="-342900">
              <a:buAutoNum type="arabicParenBoth"/>
            </a:pPr>
            <a:r>
              <a:rPr lang="en-US" dirty="0"/>
              <a:t>Understand visualization/ business consumption requirement to ensure data model support</a:t>
            </a:r>
          </a:p>
          <a:p>
            <a:pPr marL="800100" lvl="1" indent="-342900">
              <a:buAutoNum type="arabicParenBoth"/>
            </a:pPr>
            <a:r>
              <a:rPr lang="en-US" dirty="0"/>
              <a:t>Create aggregate data models for easier visualization by rolling up from most granular fields</a:t>
            </a:r>
          </a:p>
          <a:p>
            <a:pPr marL="800100" lvl="1" indent="-342900">
              <a:buAutoNum type="arabicParenBoth"/>
            </a:pPr>
            <a:r>
              <a:rPr lang="en-US" dirty="0"/>
              <a:t>Capture as-was data in a staging environment and store the as is data in a data mart</a:t>
            </a:r>
          </a:p>
          <a:p>
            <a:pPr marL="800100" lvl="1" indent="-342900">
              <a:buAutoNum type="arabicParenBoth"/>
            </a:pPr>
            <a:r>
              <a:rPr lang="en-US" dirty="0"/>
              <a:t>Optimize the loads, compress the data and enforce appropriate indexing for efficiency</a:t>
            </a:r>
          </a:p>
        </p:txBody>
      </p:sp>
      <p:sp>
        <p:nvSpPr>
          <p:cNvPr id="8" name="Rectangle 7">
            <a:extLst>
              <a:ext uri="{FF2B5EF4-FFF2-40B4-BE49-F238E27FC236}">
                <a16:creationId xmlns:a16="http://schemas.microsoft.com/office/drawing/2014/main" id="{503B5D82-5619-462E-87AD-06485B16AB85}"/>
              </a:ext>
            </a:extLst>
          </p:cNvPr>
          <p:cNvSpPr/>
          <p:nvPr/>
        </p:nvSpPr>
        <p:spPr>
          <a:xfrm>
            <a:off x="394878" y="1128820"/>
            <a:ext cx="10664813" cy="107715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702D3095-9C47-4176-8D14-E47D86AA5657}"/>
              </a:ext>
            </a:extLst>
          </p:cNvPr>
          <p:cNvSpPr/>
          <p:nvPr/>
        </p:nvSpPr>
        <p:spPr>
          <a:xfrm>
            <a:off x="407629" y="3696684"/>
            <a:ext cx="10664813" cy="1862754"/>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5B5D52E2-5238-4DA6-A647-D004C70AB4A8}"/>
              </a:ext>
            </a:extLst>
          </p:cNvPr>
          <p:cNvSpPr/>
          <p:nvPr/>
        </p:nvSpPr>
        <p:spPr>
          <a:xfrm>
            <a:off x="382127" y="5698108"/>
            <a:ext cx="10664813" cy="70338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5" name="Rounded Rectangle 99">
            <a:extLst>
              <a:ext uri="{FF2B5EF4-FFF2-40B4-BE49-F238E27FC236}">
                <a16:creationId xmlns:a16="http://schemas.microsoft.com/office/drawing/2014/main" id="{8EFA44B2-4EC8-4D33-8721-5B53C2230A31}"/>
              </a:ext>
            </a:extLst>
          </p:cNvPr>
          <p:cNvSpPr/>
          <p:nvPr/>
        </p:nvSpPr>
        <p:spPr>
          <a:xfrm>
            <a:off x="1610815" y="1209772"/>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model design</a:t>
            </a:r>
          </a:p>
        </p:txBody>
      </p:sp>
      <p:sp>
        <p:nvSpPr>
          <p:cNvPr id="16" name="Rounded Rectangle 101">
            <a:extLst>
              <a:ext uri="{FF2B5EF4-FFF2-40B4-BE49-F238E27FC236}">
                <a16:creationId xmlns:a16="http://schemas.microsoft.com/office/drawing/2014/main" id="{44ADF967-C4F9-4AD0-8A44-B95795AD0BF6}"/>
              </a:ext>
            </a:extLst>
          </p:cNvPr>
          <p:cNvSpPr/>
          <p:nvPr/>
        </p:nvSpPr>
        <p:spPr>
          <a:xfrm>
            <a:off x="3764225" y="1209772"/>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Pre-populated aggregation at different granularities</a:t>
            </a:r>
          </a:p>
        </p:txBody>
      </p:sp>
      <p:sp>
        <p:nvSpPr>
          <p:cNvPr id="17" name="Rounded Rectangle 102">
            <a:extLst>
              <a:ext uri="{FF2B5EF4-FFF2-40B4-BE49-F238E27FC236}">
                <a16:creationId xmlns:a16="http://schemas.microsoft.com/office/drawing/2014/main" id="{6FA771D7-208D-44B8-B126-5D985A985E91}"/>
              </a:ext>
            </a:extLst>
          </p:cNvPr>
          <p:cNvSpPr/>
          <p:nvPr/>
        </p:nvSpPr>
        <p:spPr>
          <a:xfrm>
            <a:off x="5917635" y="1209772"/>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Audit data logs</a:t>
            </a:r>
          </a:p>
        </p:txBody>
      </p:sp>
      <p:sp>
        <p:nvSpPr>
          <p:cNvPr id="18" name="Rounded Rectangle 103">
            <a:extLst>
              <a:ext uri="{FF2B5EF4-FFF2-40B4-BE49-F238E27FC236}">
                <a16:creationId xmlns:a16="http://schemas.microsoft.com/office/drawing/2014/main" id="{1551170E-74B7-4341-8544-E9EF7B2AF8DF}"/>
              </a:ext>
            </a:extLst>
          </p:cNvPr>
          <p:cNvSpPr/>
          <p:nvPr/>
        </p:nvSpPr>
        <p:spPr>
          <a:xfrm>
            <a:off x="8071045" y="1209772"/>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Provide QA summary</a:t>
            </a:r>
          </a:p>
        </p:txBody>
      </p:sp>
      <p:pic>
        <p:nvPicPr>
          <p:cNvPr id="14" name="Picture 13">
            <a:extLst>
              <a:ext uri="{FF2B5EF4-FFF2-40B4-BE49-F238E27FC236}">
                <a16:creationId xmlns:a16="http://schemas.microsoft.com/office/drawing/2014/main" id="{10FE4C67-4FC6-44F1-8666-535BB35314B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981649" y="5775177"/>
            <a:ext cx="548640" cy="602988"/>
          </a:xfrm>
          <a:prstGeom prst="rect">
            <a:avLst/>
          </a:prstGeom>
        </p:spPr>
      </p:pic>
      <p:sp>
        <p:nvSpPr>
          <p:cNvPr id="19" name="TextBox 18">
            <a:extLst>
              <a:ext uri="{FF2B5EF4-FFF2-40B4-BE49-F238E27FC236}">
                <a16:creationId xmlns:a16="http://schemas.microsoft.com/office/drawing/2014/main" id="{102B1630-E34A-4128-8116-BCD240BB1293}"/>
              </a:ext>
            </a:extLst>
          </p:cNvPr>
          <p:cNvSpPr txBox="1"/>
          <p:nvPr/>
        </p:nvSpPr>
        <p:spPr>
          <a:xfrm>
            <a:off x="3260920" y="5938171"/>
            <a:ext cx="17203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3" name="TextBox 2"/>
          <p:cNvSpPr txBox="1"/>
          <p:nvPr/>
        </p:nvSpPr>
        <p:spPr>
          <a:xfrm>
            <a:off x="500112" y="531578"/>
            <a:ext cx="7578293" cy="430887"/>
          </a:xfrm>
          <a:prstGeom prst="rect">
            <a:avLst/>
          </a:prstGeom>
          <a:noFill/>
        </p:spPr>
        <p:txBody>
          <a:bodyPr wrap="none" rtlCol="0">
            <a:spAutoFit/>
          </a:bodyPr>
          <a:lstStyle/>
          <a:p>
            <a:r>
              <a:rPr lang="en-US" sz="2200" i="1" dirty="0"/>
              <a:t>A custom data mart will be built to maintain central ground truth</a:t>
            </a:r>
          </a:p>
        </p:txBody>
      </p:sp>
      <p:sp>
        <p:nvSpPr>
          <p:cNvPr id="20" name="Slide Number Placeholder 2">
            <a:extLst>
              <a:ext uri="{FF2B5EF4-FFF2-40B4-BE49-F238E27FC236}">
                <a16:creationId xmlns:a16="http://schemas.microsoft.com/office/drawing/2014/main" id="{9422650A-8DD2-40A8-B041-1F882E66DA9A}"/>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21</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C95DE69-D817-4CD0-ACE6-F80F777E67AD}"/>
              </a:ext>
            </a:extLst>
          </p:cNvPr>
          <p:cNvSpPr/>
          <p:nvPr/>
        </p:nvSpPr>
        <p:spPr>
          <a:xfrm>
            <a:off x="382127" y="5698108"/>
            <a:ext cx="2271132"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Recommended Technology</a:t>
            </a:r>
          </a:p>
        </p:txBody>
      </p:sp>
      <p:sp>
        <p:nvSpPr>
          <p:cNvPr id="22" name="Rectangle 21">
            <a:extLst>
              <a:ext uri="{FF2B5EF4-FFF2-40B4-BE49-F238E27FC236}">
                <a16:creationId xmlns:a16="http://schemas.microsoft.com/office/drawing/2014/main" id="{D69574C2-050A-4E7A-B3C6-40566C918E98}"/>
              </a:ext>
            </a:extLst>
          </p:cNvPr>
          <p:cNvSpPr/>
          <p:nvPr/>
        </p:nvSpPr>
        <p:spPr>
          <a:xfrm>
            <a:off x="420380" y="3712652"/>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Methodology</a:t>
            </a:r>
          </a:p>
        </p:txBody>
      </p:sp>
      <p:sp>
        <p:nvSpPr>
          <p:cNvPr id="23" name="Rectangle 22">
            <a:extLst>
              <a:ext uri="{FF2B5EF4-FFF2-40B4-BE49-F238E27FC236}">
                <a16:creationId xmlns:a16="http://schemas.microsoft.com/office/drawing/2014/main" id="{4973FBB7-8975-4977-B3F5-8410DD993BBE}"/>
              </a:ext>
            </a:extLst>
          </p:cNvPr>
          <p:cNvSpPr/>
          <p:nvPr/>
        </p:nvSpPr>
        <p:spPr>
          <a:xfrm>
            <a:off x="382127" y="2436078"/>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Benefits</a:t>
            </a:r>
          </a:p>
        </p:txBody>
      </p:sp>
      <p:sp>
        <p:nvSpPr>
          <p:cNvPr id="24" name="Rectangle 23">
            <a:extLst>
              <a:ext uri="{FF2B5EF4-FFF2-40B4-BE49-F238E27FC236}">
                <a16:creationId xmlns:a16="http://schemas.microsoft.com/office/drawing/2014/main" id="{F4099D6C-96BD-4657-AC78-FDC8AEDAACE7}"/>
              </a:ext>
            </a:extLst>
          </p:cNvPr>
          <p:cNvSpPr/>
          <p:nvPr/>
        </p:nvSpPr>
        <p:spPr>
          <a:xfrm>
            <a:off x="394879" y="1128171"/>
            <a:ext cx="1072130" cy="933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Features</a:t>
            </a:r>
          </a:p>
        </p:txBody>
      </p:sp>
      <p:sp>
        <p:nvSpPr>
          <p:cNvPr id="25" name="Footer Placeholder 2">
            <a:extLst>
              <a:ext uri="{FF2B5EF4-FFF2-40B4-BE49-F238E27FC236}">
                <a16:creationId xmlns:a16="http://schemas.microsoft.com/office/drawing/2014/main" id="{874B32F4-B5C7-45C5-9D9C-66609E59C0D6}"/>
              </a:ext>
            </a:extLst>
          </p:cNvPr>
          <p:cNvSpPr txBox="1">
            <a:spLocks/>
          </p:cNvSpPr>
          <p:nvPr/>
        </p:nvSpPr>
        <p:spPr>
          <a:xfrm>
            <a:off x="4028768" y="6492874"/>
            <a:ext cx="4114800" cy="365125"/>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LatentView Analytics. Confidential</a:t>
            </a:r>
          </a:p>
        </p:txBody>
      </p:sp>
    </p:spTree>
    <p:extLst>
      <p:ext uri="{BB962C8B-B14F-4D97-AF65-F5344CB8AC3E}">
        <p14:creationId xmlns:p14="http://schemas.microsoft.com/office/powerpoint/2010/main" val="154037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a:xfrm>
            <a:off x="115076" y="0"/>
            <a:ext cx="11198918" cy="703385"/>
          </a:xfrm>
        </p:spPr>
        <p:txBody>
          <a:bodyPr vert="horz" lIns="91440" tIns="45720" rIns="91440" bIns="45720" rtlCol="0" anchor="ctr">
            <a:normAutofit/>
          </a:bodyPr>
          <a:lstStyle/>
          <a:p>
            <a:r>
              <a:rPr lang="en-IN" sz="2800" dirty="0">
                <a:solidFill>
                  <a:schemeClr val="tx2"/>
                </a:solidFill>
                <a:latin typeface="Segoe UI" panose="020B0502040204020203" pitchFamily="34" charset="0"/>
                <a:ea typeface="Segoe UI" panose="020B0502040204020203" pitchFamily="34" charset="0"/>
                <a:cs typeface="Segoe UI" panose="020B0502040204020203" pitchFamily="34" charset="0"/>
              </a:rPr>
              <a:t>4. Data Governance </a:t>
            </a:r>
          </a:p>
        </p:txBody>
      </p:sp>
      <p:sp>
        <p:nvSpPr>
          <p:cNvPr id="6" name="Rectangle 5">
            <a:extLst>
              <a:ext uri="{FF2B5EF4-FFF2-40B4-BE49-F238E27FC236}">
                <a16:creationId xmlns:a16="http://schemas.microsoft.com/office/drawing/2014/main" id="{09434713-C3DC-4256-8018-BE736AC03EBE}"/>
              </a:ext>
            </a:extLst>
          </p:cNvPr>
          <p:cNvSpPr/>
          <p:nvPr/>
        </p:nvSpPr>
        <p:spPr>
          <a:xfrm>
            <a:off x="394878" y="2415490"/>
            <a:ext cx="10664813" cy="1062257"/>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endParaRPr lang="en-IN"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a:p>
            <a:pPr marL="342900" indent="-342900">
              <a:buAutoNum type="arabicPeriod"/>
            </a:pPr>
            <a:endParaRPr lang="en-IN"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a:p>
            <a:pPr marL="342900" indent="-342900">
              <a:buAutoNum type="arabicPeriod"/>
            </a:pPr>
            <a:r>
              <a:rPr lang="en-IN" sz="1600" dirty="0">
                <a:solidFill>
                  <a:schemeClr val="tx1"/>
                </a:solidFill>
                <a:latin typeface="Segoe UI" panose="020B0502040204020203" pitchFamily="34" charset="0"/>
                <a:cs typeface="Segoe UI" panose="020B0502040204020203" pitchFamily="34" charset="0"/>
              </a:rPr>
              <a:t>Single Repository to capture all specifics related to metrics</a:t>
            </a:r>
          </a:p>
          <a:p>
            <a:pPr marL="342900" indent="-342900">
              <a:buAutoNum type="arabicPeriod"/>
            </a:pPr>
            <a:r>
              <a:rPr lang="en-IN" sz="1600" dirty="0">
                <a:solidFill>
                  <a:schemeClr val="tx1"/>
                </a:solidFill>
                <a:latin typeface="Segoe UI" panose="020B0502040204020203" pitchFamily="34" charset="0"/>
                <a:cs typeface="Segoe UI" panose="020B0502040204020203" pitchFamily="34" charset="0"/>
              </a:rPr>
              <a:t>Iteratively improvise the rules based on ground reality</a:t>
            </a:r>
          </a:p>
        </p:txBody>
      </p:sp>
      <p:sp>
        <p:nvSpPr>
          <p:cNvPr id="7" name="Rectangle 6">
            <a:extLst>
              <a:ext uri="{FF2B5EF4-FFF2-40B4-BE49-F238E27FC236}">
                <a16:creationId xmlns:a16="http://schemas.microsoft.com/office/drawing/2014/main" id="{85FB9CBF-BF33-4727-9064-3D3E52D86C13}"/>
              </a:ext>
            </a:extLst>
          </p:cNvPr>
          <p:cNvSpPr/>
          <p:nvPr/>
        </p:nvSpPr>
        <p:spPr>
          <a:xfrm>
            <a:off x="420380" y="4033124"/>
            <a:ext cx="10652062" cy="1200329"/>
          </a:xfrm>
          <a:prstGeom prst="rect">
            <a:avLst/>
          </a:prstGeom>
        </p:spPr>
        <p:txBody>
          <a:bodyPr wrap="square">
            <a:spAutoFit/>
          </a:bodyPr>
          <a:lstStyle/>
          <a:p>
            <a:pPr marL="800100" lvl="1" indent="-342900">
              <a:buAutoNum type="arabicParenBoth"/>
            </a:pPr>
            <a:r>
              <a:rPr lang="en-US" dirty="0"/>
              <a:t>Understand the user &amp; user group to role &amp; access mapping for different datasets</a:t>
            </a:r>
          </a:p>
          <a:p>
            <a:pPr marL="800100" lvl="1" indent="-342900">
              <a:buAutoNum type="arabicParenBoth"/>
            </a:pPr>
            <a:r>
              <a:rPr lang="en-US" dirty="0"/>
              <a:t>Discover, explore and document the computations from source to arrive at a metric (Lineage)</a:t>
            </a:r>
          </a:p>
          <a:p>
            <a:pPr marL="800100" lvl="1" indent="-342900">
              <a:buAutoNum type="arabicParenBoth"/>
            </a:pPr>
            <a:r>
              <a:rPr lang="en-US" dirty="0"/>
              <a:t>Document the details of metric ownership and definitions over time</a:t>
            </a:r>
          </a:p>
          <a:p>
            <a:pPr marL="800100" lvl="1" indent="-342900">
              <a:buAutoNum type="arabicParenBoth"/>
            </a:pPr>
            <a:r>
              <a:rPr lang="en-US" dirty="0"/>
              <a:t>Enforce, track and audit the prescribed ACLs, SLAs and schedules as per requirements</a:t>
            </a:r>
          </a:p>
        </p:txBody>
      </p:sp>
      <p:sp>
        <p:nvSpPr>
          <p:cNvPr id="8" name="Rectangle 7">
            <a:extLst>
              <a:ext uri="{FF2B5EF4-FFF2-40B4-BE49-F238E27FC236}">
                <a16:creationId xmlns:a16="http://schemas.microsoft.com/office/drawing/2014/main" id="{503B5D82-5619-462E-87AD-06485B16AB85}"/>
              </a:ext>
            </a:extLst>
          </p:cNvPr>
          <p:cNvSpPr/>
          <p:nvPr/>
        </p:nvSpPr>
        <p:spPr>
          <a:xfrm>
            <a:off x="394878" y="1128820"/>
            <a:ext cx="10664813" cy="107715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702D3095-9C47-4176-8D14-E47D86AA5657}"/>
              </a:ext>
            </a:extLst>
          </p:cNvPr>
          <p:cNvSpPr/>
          <p:nvPr/>
        </p:nvSpPr>
        <p:spPr>
          <a:xfrm>
            <a:off x="407629" y="3696684"/>
            <a:ext cx="10664813" cy="1862754"/>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5B5D52E2-5238-4DA6-A647-D004C70AB4A8}"/>
              </a:ext>
            </a:extLst>
          </p:cNvPr>
          <p:cNvSpPr/>
          <p:nvPr/>
        </p:nvSpPr>
        <p:spPr>
          <a:xfrm>
            <a:off x="382127" y="5698108"/>
            <a:ext cx="10664813" cy="70338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5" name="Rounded Rectangle 99">
            <a:extLst>
              <a:ext uri="{FF2B5EF4-FFF2-40B4-BE49-F238E27FC236}">
                <a16:creationId xmlns:a16="http://schemas.microsoft.com/office/drawing/2014/main" id="{8EFA44B2-4EC8-4D33-8721-5B53C2230A31}"/>
              </a:ext>
            </a:extLst>
          </p:cNvPr>
          <p:cNvSpPr/>
          <p:nvPr/>
        </p:nvSpPr>
        <p:spPr>
          <a:xfrm>
            <a:off x="1610815" y="1205393"/>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Defined and Documented</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ounded Rectangle 101">
            <a:extLst>
              <a:ext uri="{FF2B5EF4-FFF2-40B4-BE49-F238E27FC236}">
                <a16:creationId xmlns:a16="http://schemas.microsoft.com/office/drawing/2014/main" id="{44ADF967-C4F9-4AD0-8A44-B95795AD0BF6}"/>
              </a:ext>
            </a:extLst>
          </p:cNvPr>
          <p:cNvSpPr/>
          <p:nvPr/>
        </p:nvSpPr>
        <p:spPr>
          <a:xfrm>
            <a:off x="3764225" y="1205393"/>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Traceable and Accountable</a:t>
            </a:r>
          </a:p>
        </p:txBody>
      </p:sp>
      <p:sp>
        <p:nvSpPr>
          <p:cNvPr id="17" name="Rounded Rectangle 102">
            <a:extLst>
              <a:ext uri="{FF2B5EF4-FFF2-40B4-BE49-F238E27FC236}">
                <a16:creationId xmlns:a16="http://schemas.microsoft.com/office/drawing/2014/main" id="{6FA771D7-208D-44B8-B126-5D985A985E91}"/>
              </a:ext>
            </a:extLst>
          </p:cNvPr>
          <p:cNvSpPr/>
          <p:nvPr/>
        </p:nvSpPr>
        <p:spPr>
          <a:xfrm>
            <a:off x="5917635" y="1205393"/>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Iterative</a:t>
            </a:r>
            <a:r>
              <a:rPr lang="en-US" sz="1400" noProof="0" dirty="0">
                <a:solidFill>
                  <a:srgbClr val="000000"/>
                </a:solidFill>
                <a:latin typeface="Segoe UI" panose="020B0502040204020203" pitchFamily="34" charset="0"/>
                <a:ea typeface="Segoe UI" panose="020B0502040204020203" pitchFamily="34" charset="0"/>
                <a:cs typeface="Segoe UI" panose="020B0502040204020203" pitchFamily="34" charset="0"/>
              </a:rPr>
              <a:t>ly improvised Knowledge store</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 name="Rounded Rectangle 103">
            <a:extLst>
              <a:ext uri="{FF2B5EF4-FFF2-40B4-BE49-F238E27FC236}">
                <a16:creationId xmlns:a16="http://schemas.microsoft.com/office/drawing/2014/main" id="{1551170E-74B7-4341-8544-E9EF7B2AF8DF}"/>
              </a:ext>
            </a:extLst>
          </p:cNvPr>
          <p:cNvSpPr/>
          <p:nvPr/>
        </p:nvSpPr>
        <p:spPr>
          <a:xfrm>
            <a:off x="8071045" y="1205393"/>
            <a:ext cx="1828800" cy="83786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Auditable</a:t>
            </a:r>
            <a:r>
              <a:rPr kumimoji="0" lang="en-US" sz="1400" b="0" i="0" u="none" strike="noStrike" kern="1200" cap="none" spc="0" normalizeH="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and Transparent</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102B1630-E34A-4128-8116-BCD240BB1293}"/>
              </a:ext>
            </a:extLst>
          </p:cNvPr>
          <p:cNvSpPr txBox="1"/>
          <p:nvPr/>
        </p:nvSpPr>
        <p:spPr>
          <a:xfrm>
            <a:off x="3275668" y="5938171"/>
            <a:ext cx="5868332" cy="369332"/>
          </a:xfrm>
          <a:prstGeom prst="rect">
            <a:avLst/>
          </a:prstGeom>
          <a:noFill/>
        </p:spPr>
        <p:txBody>
          <a:bodyPr wrap="square" rtlCol="0">
            <a:spAutoFit/>
          </a:bodyPr>
          <a:lstStyle/>
          <a:p>
            <a:pPr lvl="0" algn="ctr">
              <a:defRPr/>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p:cNvSpPr txBox="1"/>
          <p:nvPr/>
        </p:nvSpPr>
        <p:spPr>
          <a:xfrm>
            <a:off x="470615" y="472591"/>
            <a:ext cx="9876422" cy="430887"/>
          </a:xfrm>
          <a:prstGeom prst="rect">
            <a:avLst/>
          </a:prstGeom>
          <a:noFill/>
        </p:spPr>
        <p:txBody>
          <a:bodyPr wrap="none" rtlCol="0">
            <a:spAutoFit/>
          </a:bodyPr>
          <a:lstStyle/>
          <a:p>
            <a:r>
              <a:rPr lang="en-US" sz="2200" i="1" dirty="0"/>
              <a:t>Enforce ACLs and SLAs, Expose Metrics definitions, Lineage, Ownership and Schedules</a:t>
            </a:r>
            <a:endParaRPr lang="en-US" sz="1600" dirty="0">
              <a:latin typeface="Segoe UI Semibold" panose="020B0702040204020203" pitchFamily="34" charset="0"/>
              <a:cs typeface="Segoe UI" panose="020B0502040204020203" pitchFamily="34" charset="0"/>
            </a:endParaRPr>
          </a:p>
        </p:txBody>
      </p:sp>
      <p:sp>
        <p:nvSpPr>
          <p:cNvPr id="20" name="Slide Number Placeholder 2">
            <a:extLst>
              <a:ext uri="{FF2B5EF4-FFF2-40B4-BE49-F238E27FC236}">
                <a16:creationId xmlns:a16="http://schemas.microsoft.com/office/drawing/2014/main" id="{9422650A-8DD2-40A8-B041-1F882E66DA9A}"/>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22</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C95DE69-D817-4CD0-ACE6-F80F777E67AD}"/>
              </a:ext>
            </a:extLst>
          </p:cNvPr>
          <p:cNvSpPr/>
          <p:nvPr/>
        </p:nvSpPr>
        <p:spPr>
          <a:xfrm>
            <a:off x="382127" y="5698108"/>
            <a:ext cx="2271132"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Recommended Technology</a:t>
            </a:r>
          </a:p>
        </p:txBody>
      </p:sp>
      <p:sp>
        <p:nvSpPr>
          <p:cNvPr id="22" name="Rectangle 21">
            <a:extLst>
              <a:ext uri="{FF2B5EF4-FFF2-40B4-BE49-F238E27FC236}">
                <a16:creationId xmlns:a16="http://schemas.microsoft.com/office/drawing/2014/main" id="{D69574C2-050A-4E7A-B3C6-40566C918E98}"/>
              </a:ext>
            </a:extLst>
          </p:cNvPr>
          <p:cNvSpPr/>
          <p:nvPr/>
        </p:nvSpPr>
        <p:spPr>
          <a:xfrm>
            <a:off x="420380" y="3712652"/>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Methodology</a:t>
            </a:r>
          </a:p>
        </p:txBody>
      </p:sp>
      <p:sp>
        <p:nvSpPr>
          <p:cNvPr id="23" name="Rectangle 22">
            <a:extLst>
              <a:ext uri="{FF2B5EF4-FFF2-40B4-BE49-F238E27FC236}">
                <a16:creationId xmlns:a16="http://schemas.microsoft.com/office/drawing/2014/main" id="{4973FBB7-8975-4977-B3F5-8410DD993BBE}"/>
              </a:ext>
            </a:extLst>
          </p:cNvPr>
          <p:cNvSpPr/>
          <p:nvPr/>
        </p:nvSpPr>
        <p:spPr>
          <a:xfrm>
            <a:off x="382127" y="2436078"/>
            <a:ext cx="18288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Benefits</a:t>
            </a:r>
          </a:p>
        </p:txBody>
      </p:sp>
      <p:sp>
        <p:nvSpPr>
          <p:cNvPr id="24" name="Rectangle 23">
            <a:extLst>
              <a:ext uri="{FF2B5EF4-FFF2-40B4-BE49-F238E27FC236}">
                <a16:creationId xmlns:a16="http://schemas.microsoft.com/office/drawing/2014/main" id="{F4099D6C-96BD-4657-AC78-FDC8AEDAACE7}"/>
              </a:ext>
            </a:extLst>
          </p:cNvPr>
          <p:cNvSpPr/>
          <p:nvPr/>
        </p:nvSpPr>
        <p:spPr>
          <a:xfrm>
            <a:off x="394879" y="1128171"/>
            <a:ext cx="1072130" cy="933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bold" panose="020B0702040204020203" pitchFamily="34" charset="0"/>
              </a:rPr>
              <a:t>Features</a:t>
            </a:r>
          </a:p>
        </p:txBody>
      </p:sp>
      <p:pic>
        <p:nvPicPr>
          <p:cNvPr id="25" name="Picture 24">
            <a:extLst>
              <a:ext uri="{FF2B5EF4-FFF2-40B4-BE49-F238E27FC236}">
                <a16:creationId xmlns:a16="http://schemas.microsoft.com/office/drawing/2014/main" id="{C2C730A8-2964-41F8-B669-B97FA72D2691}"/>
              </a:ext>
            </a:extLst>
          </p:cNvPr>
          <p:cNvPicPr>
            <a:picLocks noChangeAspect="1"/>
          </p:cNvPicPr>
          <p:nvPr/>
        </p:nvPicPr>
        <p:blipFill>
          <a:blip r:embed="rId3"/>
          <a:stretch>
            <a:fillRect/>
          </a:stretch>
        </p:blipFill>
        <p:spPr>
          <a:xfrm>
            <a:off x="2825509" y="5734616"/>
            <a:ext cx="1141807" cy="646727"/>
          </a:xfrm>
          <a:prstGeom prst="rect">
            <a:avLst/>
          </a:prstGeom>
        </p:spPr>
      </p:pic>
      <p:sp>
        <p:nvSpPr>
          <p:cNvPr id="28" name="Footer Placeholder 2">
            <a:extLst>
              <a:ext uri="{FF2B5EF4-FFF2-40B4-BE49-F238E27FC236}">
                <a16:creationId xmlns:a16="http://schemas.microsoft.com/office/drawing/2014/main" id="{49FEFE8E-D17C-4545-ADD3-B7574043A603}"/>
              </a:ext>
            </a:extLst>
          </p:cNvPr>
          <p:cNvSpPr txBox="1">
            <a:spLocks/>
          </p:cNvSpPr>
          <p:nvPr/>
        </p:nvSpPr>
        <p:spPr>
          <a:xfrm>
            <a:off x="4028768" y="6492874"/>
            <a:ext cx="4114800" cy="365125"/>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LatentView Analytics. Confidential</a:t>
            </a:r>
          </a:p>
        </p:txBody>
      </p:sp>
    </p:spTree>
    <p:extLst>
      <p:ext uri="{BB962C8B-B14F-4D97-AF65-F5344CB8AC3E}">
        <p14:creationId xmlns:p14="http://schemas.microsoft.com/office/powerpoint/2010/main" val="43078082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60AEF-A12B-47E0-A138-00FB27E910CF}"/>
              </a:ext>
            </a:extLst>
          </p:cNvPr>
          <p:cNvSpPr>
            <a:spLocks noGrp="1"/>
          </p:cNvSpPr>
          <p:nvPr>
            <p:ph type="sldNum" sz="quarter" idx="12"/>
          </p:nvPr>
        </p:nvSpPr>
        <p:spPr/>
        <p:txBody>
          <a:bodyPr/>
          <a:lstStyle/>
          <a:p>
            <a:fld id="{6CD9AD5F-3CCE-084D-84D8-4A35232D3779}" type="slidenum">
              <a:rPr lang="en-US" smtClean="0"/>
              <a:pPr/>
              <a:t>23</a:t>
            </a:fld>
            <a:endParaRPr lang="en-US" dirty="0"/>
          </a:p>
        </p:txBody>
      </p:sp>
      <p:sp>
        <p:nvSpPr>
          <p:cNvPr id="60" name="Title 59">
            <a:extLst>
              <a:ext uri="{FF2B5EF4-FFF2-40B4-BE49-F238E27FC236}">
                <a16:creationId xmlns:a16="http://schemas.microsoft.com/office/drawing/2014/main" id="{527F21C0-16F8-4D00-A935-ABC9C6B5800A}"/>
              </a:ext>
            </a:extLst>
          </p:cNvPr>
          <p:cNvSpPr>
            <a:spLocks noGrp="1"/>
          </p:cNvSpPr>
          <p:nvPr>
            <p:ph type="title"/>
          </p:nvPr>
        </p:nvSpPr>
        <p:spPr>
          <a:xfrm>
            <a:off x="115076" y="0"/>
            <a:ext cx="11198918" cy="703385"/>
          </a:xfrm>
        </p:spPr>
        <p:txBody>
          <a:bodyPr/>
          <a:lstStyle/>
          <a:p>
            <a:r>
              <a:rPr lang="en-US" dirty="0"/>
              <a:t>Project Execution Plan</a:t>
            </a:r>
          </a:p>
        </p:txBody>
      </p:sp>
      <p:grpSp>
        <p:nvGrpSpPr>
          <p:cNvPr id="3" name="Group 2"/>
          <p:cNvGrpSpPr/>
          <p:nvPr/>
        </p:nvGrpSpPr>
        <p:grpSpPr>
          <a:xfrm>
            <a:off x="160896" y="565986"/>
            <a:ext cx="4693125" cy="5980856"/>
            <a:chOff x="160896" y="565986"/>
            <a:chExt cx="4693125" cy="5980856"/>
          </a:xfrm>
        </p:grpSpPr>
        <p:pic>
          <p:nvPicPr>
            <p:cNvPr id="5" name="Picture 4">
              <a:extLst>
                <a:ext uri="{FF2B5EF4-FFF2-40B4-BE49-F238E27FC236}">
                  <a16:creationId xmlns:a16="http://schemas.microsoft.com/office/drawing/2014/main" id="{D9DDD8D5-7EED-42F8-B9F4-0F78CF7DFA2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71270" y="1807877"/>
              <a:ext cx="523931" cy="508491"/>
            </a:xfrm>
            <a:prstGeom prst="rect">
              <a:avLst/>
            </a:prstGeom>
          </p:spPr>
        </p:pic>
        <p:sp>
          <p:nvSpPr>
            <p:cNvPr id="6" name="Rectangle 5">
              <a:extLst>
                <a:ext uri="{FF2B5EF4-FFF2-40B4-BE49-F238E27FC236}">
                  <a16:creationId xmlns:a16="http://schemas.microsoft.com/office/drawing/2014/main" id="{AB24EF3D-3351-4674-B1F5-240273D5E085}"/>
                </a:ext>
              </a:extLst>
            </p:cNvPr>
            <p:cNvSpPr/>
            <p:nvPr/>
          </p:nvSpPr>
          <p:spPr>
            <a:xfrm>
              <a:off x="435352" y="1544908"/>
              <a:ext cx="1597620" cy="32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Managed Schema</a:t>
              </a:r>
            </a:p>
          </p:txBody>
        </p:sp>
        <p:sp>
          <p:nvSpPr>
            <p:cNvPr id="7" name="Rectangle 6">
              <a:extLst>
                <a:ext uri="{FF2B5EF4-FFF2-40B4-BE49-F238E27FC236}">
                  <a16:creationId xmlns:a16="http://schemas.microsoft.com/office/drawing/2014/main" id="{4D2B3E88-6CBE-4DAE-92BE-3BF76FC7043A}"/>
                </a:ext>
              </a:extLst>
            </p:cNvPr>
            <p:cNvSpPr/>
            <p:nvPr/>
          </p:nvSpPr>
          <p:spPr>
            <a:xfrm>
              <a:off x="2752338" y="1425925"/>
              <a:ext cx="1825146" cy="551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8" name="Straight Arrow Connector 7">
              <a:extLst>
                <a:ext uri="{FF2B5EF4-FFF2-40B4-BE49-F238E27FC236}">
                  <a16:creationId xmlns:a16="http://schemas.microsoft.com/office/drawing/2014/main" id="{285B67D0-F5FB-4113-B6FD-DF07B127E508}"/>
                </a:ext>
              </a:extLst>
            </p:cNvPr>
            <p:cNvCxnSpPr/>
            <p:nvPr/>
          </p:nvCxnSpPr>
          <p:spPr>
            <a:xfrm>
              <a:off x="2124297" y="1705365"/>
              <a:ext cx="61787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D09A3E-6F56-4768-8ED1-A815F3C37593}"/>
                </a:ext>
              </a:extLst>
            </p:cNvPr>
            <p:cNvSpPr txBox="1"/>
            <p:nvPr/>
          </p:nvSpPr>
          <p:spPr>
            <a:xfrm>
              <a:off x="1512602" y="995770"/>
              <a:ext cx="1645387"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HIVE </a:t>
              </a:r>
              <a:r>
                <a:rPr lang="mr-IN" sz="1400" b="1" dirty="0">
                  <a:latin typeface="Segoe UI" panose="020B0502040204020203" pitchFamily="34" charset="0"/>
                  <a:ea typeface="Segoe UI" panose="020B0502040204020203" pitchFamily="34" charset="0"/>
                </a:rPr>
                <a:t>–</a:t>
              </a:r>
              <a:r>
                <a:rPr lang="en-US" sz="1400" b="1" dirty="0">
                  <a:latin typeface="Segoe UI" panose="020B0502040204020203" pitchFamily="34" charset="0"/>
                  <a:ea typeface="Segoe UI" panose="020B0502040204020203" pitchFamily="34" charset="0"/>
                  <a:cs typeface="Segoe UI" panose="020B0502040204020203" pitchFamily="34" charset="0"/>
                </a:rPr>
                <a:t> Data Mart</a:t>
              </a:r>
            </a:p>
          </p:txBody>
        </p:sp>
        <p:sp>
          <p:nvSpPr>
            <p:cNvPr id="10" name="TextBox 9">
              <a:extLst>
                <a:ext uri="{FF2B5EF4-FFF2-40B4-BE49-F238E27FC236}">
                  <a16:creationId xmlns:a16="http://schemas.microsoft.com/office/drawing/2014/main" id="{59CCE8F6-5350-44A7-ACBD-FA70884B2090}"/>
                </a:ext>
              </a:extLst>
            </p:cNvPr>
            <p:cNvSpPr txBox="1"/>
            <p:nvPr/>
          </p:nvSpPr>
          <p:spPr>
            <a:xfrm>
              <a:off x="2657959" y="2057365"/>
              <a:ext cx="1051891"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HIVE SQLs</a:t>
              </a:r>
            </a:p>
          </p:txBody>
        </p:sp>
        <p:sp>
          <p:nvSpPr>
            <p:cNvPr id="11" name="Rectangle 10">
              <a:extLst>
                <a:ext uri="{FF2B5EF4-FFF2-40B4-BE49-F238E27FC236}">
                  <a16:creationId xmlns:a16="http://schemas.microsoft.com/office/drawing/2014/main" id="{89011F88-A6EE-41AF-9F0E-750466950C56}"/>
                </a:ext>
              </a:extLst>
            </p:cNvPr>
            <p:cNvSpPr/>
            <p:nvPr/>
          </p:nvSpPr>
          <p:spPr>
            <a:xfrm>
              <a:off x="268956" y="879304"/>
              <a:ext cx="4481370"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cxnSp>
          <p:nvCxnSpPr>
            <p:cNvPr id="18" name="Straight Arrow Connector 17">
              <a:extLst>
                <a:ext uri="{FF2B5EF4-FFF2-40B4-BE49-F238E27FC236}">
                  <a16:creationId xmlns:a16="http://schemas.microsoft.com/office/drawing/2014/main" id="{BD3EDB12-BC1B-4C39-9567-1C6B369AEEB4}"/>
                </a:ext>
              </a:extLst>
            </p:cNvPr>
            <p:cNvCxnSpPr/>
            <p:nvPr/>
          </p:nvCxnSpPr>
          <p:spPr>
            <a:xfrm>
              <a:off x="2071023" y="3569776"/>
              <a:ext cx="64091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EF9CB0-25EF-4456-9ABF-6693FBEE7532}"/>
                </a:ext>
              </a:extLst>
            </p:cNvPr>
            <p:cNvSpPr/>
            <p:nvPr/>
          </p:nvSpPr>
          <p:spPr>
            <a:xfrm>
              <a:off x="253459"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Metric definition and ownership</a:t>
              </a:r>
            </a:p>
          </p:txBody>
        </p:sp>
        <p:sp>
          <p:nvSpPr>
            <p:cNvPr id="20" name="Rectangle 19">
              <a:extLst>
                <a:ext uri="{FF2B5EF4-FFF2-40B4-BE49-F238E27FC236}">
                  <a16:creationId xmlns:a16="http://schemas.microsoft.com/office/drawing/2014/main" id="{3EFA3316-C70F-4BD2-9B62-B1F8AD3A6FE4}"/>
                </a:ext>
              </a:extLst>
            </p:cNvPr>
            <p:cNvSpPr/>
            <p:nvPr/>
          </p:nvSpPr>
          <p:spPr>
            <a:xfrm>
              <a:off x="435352" y="3413522"/>
              <a:ext cx="1597620" cy="32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Manual Analysis</a:t>
              </a:r>
            </a:p>
          </p:txBody>
        </p:sp>
        <p:sp>
          <p:nvSpPr>
            <p:cNvPr id="21" name="Rectangle 20">
              <a:extLst>
                <a:ext uri="{FF2B5EF4-FFF2-40B4-BE49-F238E27FC236}">
                  <a16:creationId xmlns:a16="http://schemas.microsoft.com/office/drawing/2014/main" id="{321EEE9A-9AB6-439D-A5EB-66F6FD6212B7}"/>
                </a:ext>
              </a:extLst>
            </p:cNvPr>
            <p:cNvSpPr/>
            <p:nvPr/>
          </p:nvSpPr>
          <p:spPr>
            <a:xfrm>
              <a:off x="2752338" y="3294539"/>
              <a:ext cx="1825146" cy="551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Semi-Automated Lexical Parser</a:t>
              </a:r>
            </a:p>
          </p:txBody>
        </p:sp>
        <p:sp>
          <p:nvSpPr>
            <p:cNvPr id="22" name="TextBox 21">
              <a:extLst>
                <a:ext uri="{FF2B5EF4-FFF2-40B4-BE49-F238E27FC236}">
                  <a16:creationId xmlns:a16="http://schemas.microsoft.com/office/drawing/2014/main" id="{CF4D436C-4817-432D-9291-C5817570D769}"/>
                </a:ext>
              </a:extLst>
            </p:cNvPr>
            <p:cNvSpPr txBox="1"/>
            <p:nvPr/>
          </p:nvSpPr>
          <p:spPr>
            <a:xfrm>
              <a:off x="1512602" y="2929025"/>
              <a:ext cx="1631793"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Reverse Engineer</a:t>
              </a:r>
            </a:p>
          </p:txBody>
        </p:sp>
        <p:sp>
          <p:nvSpPr>
            <p:cNvPr id="23" name="Rectangle 22">
              <a:extLst>
                <a:ext uri="{FF2B5EF4-FFF2-40B4-BE49-F238E27FC236}">
                  <a16:creationId xmlns:a16="http://schemas.microsoft.com/office/drawing/2014/main" id="{AF01D397-6474-4133-8346-6C0D5408EFB3}"/>
                </a:ext>
              </a:extLst>
            </p:cNvPr>
            <p:cNvSpPr/>
            <p:nvPr/>
          </p:nvSpPr>
          <p:spPr>
            <a:xfrm>
              <a:off x="284454" y="2747918"/>
              <a:ext cx="4481370"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004DDD6A-DA0E-4E1B-8D7F-37D2A7933E4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0739" y="3694026"/>
              <a:ext cx="643831" cy="643831"/>
            </a:xfrm>
            <a:prstGeom prst="rect">
              <a:avLst/>
            </a:prstGeom>
          </p:spPr>
        </p:pic>
        <p:sp>
          <p:nvSpPr>
            <p:cNvPr id="25" name="TextBox 24">
              <a:extLst>
                <a:ext uri="{FF2B5EF4-FFF2-40B4-BE49-F238E27FC236}">
                  <a16:creationId xmlns:a16="http://schemas.microsoft.com/office/drawing/2014/main" id="{492C71A6-C40F-421E-984A-9D5DE223E16A}"/>
                </a:ext>
              </a:extLst>
            </p:cNvPr>
            <p:cNvSpPr txBox="1"/>
            <p:nvPr/>
          </p:nvSpPr>
          <p:spPr>
            <a:xfrm>
              <a:off x="2754650" y="3949899"/>
              <a:ext cx="1500732"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Documentation</a:t>
              </a:r>
            </a:p>
          </p:txBody>
        </p:sp>
        <p:sp>
          <p:nvSpPr>
            <p:cNvPr id="26" name="Rectangle 25">
              <a:extLst>
                <a:ext uri="{FF2B5EF4-FFF2-40B4-BE49-F238E27FC236}">
                  <a16:creationId xmlns:a16="http://schemas.microsoft.com/office/drawing/2014/main" id="{EDEEEBF2-7B29-4E29-ADB4-DF725173EA95}"/>
                </a:ext>
              </a:extLst>
            </p:cNvPr>
            <p:cNvSpPr/>
            <p:nvPr/>
          </p:nvSpPr>
          <p:spPr>
            <a:xfrm>
              <a:off x="1750225"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User level access control</a:t>
              </a:r>
            </a:p>
          </p:txBody>
        </p:sp>
        <p:sp>
          <p:nvSpPr>
            <p:cNvPr id="27" name="Rectangle 26">
              <a:extLst>
                <a:ext uri="{FF2B5EF4-FFF2-40B4-BE49-F238E27FC236}">
                  <a16:creationId xmlns:a16="http://schemas.microsoft.com/office/drawing/2014/main" id="{5E34B77D-B56A-4936-B813-30506C6F9D8F}"/>
                </a:ext>
              </a:extLst>
            </p:cNvPr>
            <p:cNvSpPr/>
            <p:nvPr/>
          </p:nvSpPr>
          <p:spPr>
            <a:xfrm>
              <a:off x="3262490"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Pipelines, SLAs and Schedules</a:t>
              </a:r>
            </a:p>
          </p:txBody>
        </p:sp>
        <p:cxnSp>
          <p:nvCxnSpPr>
            <p:cNvPr id="28" name="Straight Arrow Connector 27">
              <a:extLst>
                <a:ext uri="{FF2B5EF4-FFF2-40B4-BE49-F238E27FC236}">
                  <a16:creationId xmlns:a16="http://schemas.microsoft.com/office/drawing/2014/main" id="{4CB38A3B-8136-497B-95CC-6DE2A91D2BC0}"/>
                </a:ext>
              </a:extLst>
            </p:cNvPr>
            <p:cNvCxnSpPr/>
            <p:nvPr/>
          </p:nvCxnSpPr>
          <p:spPr>
            <a:xfrm>
              <a:off x="2417737" y="2355267"/>
              <a:ext cx="0" cy="6047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D674C6-461A-4DFA-BD49-90E6729945E1}"/>
                </a:ext>
              </a:extLst>
            </p:cNvPr>
            <p:cNvCxnSpPr/>
            <p:nvPr/>
          </p:nvCxnSpPr>
          <p:spPr>
            <a:xfrm>
              <a:off x="2429909" y="4198670"/>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616956-928E-47A4-97D8-E1FF91C35DFF}"/>
                </a:ext>
              </a:extLst>
            </p:cNvPr>
            <p:cNvCxnSpPr>
              <a:cxnSpLocks/>
            </p:cNvCxnSpPr>
            <p:nvPr/>
          </p:nvCxnSpPr>
          <p:spPr>
            <a:xfrm>
              <a:off x="2429909" y="5311818"/>
              <a:ext cx="0" cy="4142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711F907-D44F-450E-B728-6839B9ECD4C8}"/>
                </a:ext>
              </a:extLst>
            </p:cNvPr>
            <p:cNvSpPr txBox="1"/>
            <p:nvPr/>
          </p:nvSpPr>
          <p:spPr>
            <a:xfrm>
              <a:off x="1671650" y="6181113"/>
              <a:ext cx="1701300" cy="338554"/>
            </a:xfrm>
            <a:prstGeom prst="rect">
              <a:avLst/>
            </a:prstGeom>
            <a:noFill/>
          </p:spPr>
          <p:txBody>
            <a:bodyPr wrap="none" rtlCol="0">
              <a:spAutoFit/>
            </a:bodyPr>
            <a:lstStyle/>
            <a:p>
              <a:r>
                <a:rPr lang="en-US" sz="1600" b="1" dirty="0">
                  <a:latin typeface="Segoe UI Semibold" panose="020B0702040204020203" pitchFamily="34" charset="0"/>
                </a:rPr>
                <a:t>Metrics Foundry</a:t>
              </a:r>
            </a:p>
          </p:txBody>
        </p:sp>
        <p:pic>
          <p:nvPicPr>
            <p:cNvPr id="49" name="Picture 4" descr="Image result for elasticsearch logo">
              <a:extLst>
                <a:ext uri="{FF2B5EF4-FFF2-40B4-BE49-F238E27FC236}">
                  <a16:creationId xmlns:a16="http://schemas.microsoft.com/office/drawing/2014/main" id="{24A49BAA-61AD-4109-BCCA-4F9D275D847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416672" y="5663810"/>
              <a:ext cx="2287518" cy="60985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002ECEFA-E9D5-4B2D-BF56-AE4001DDCFC6}"/>
                </a:ext>
              </a:extLst>
            </p:cNvPr>
            <p:cNvSpPr txBox="1"/>
            <p:nvPr/>
          </p:nvSpPr>
          <p:spPr>
            <a:xfrm>
              <a:off x="1611105" y="565986"/>
              <a:ext cx="2248821" cy="338554"/>
            </a:xfrm>
            <a:prstGeom prst="rect">
              <a:avLst/>
            </a:prstGeom>
            <a:noFill/>
          </p:spPr>
          <p:txBody>
            <a:bodyPr wrap="none" rtlCol="0">
              <a:spAutoFit/>
            </a:bodyPr>
            <a:lstStyle/>
            <a:p>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Metrics Foundry Team</a:t>
              </a:r>
            </a:p>
          </p:txBody>
        </p:sp>
        <p:sp>
          <p:nvSpPr>
            <p:cNvPr id="66" name="Rectangle 65">
              <a:extLst>
                <a:ext uri="{FF2B5EF4-FFF2-40B4-BE49-F238E27FC236}">
                  <a16:creationId xmlns:a16="http://schemas.microsoft.com/office/drawing/2014/main" id="{F1ACBEF6-CA14-4EAF-BE37-395CB77AA261}"/>
                </a:ext>
              </a:extLst>
            </p:cNvPr>
            <p:cNvSpPr/>
            <p:nvPr/>
          </p:nvSpPr>
          <p:spPr>
            <a:xfrm>
              <a:off x="160896" y="586163"/>
              <a:ext cx="4693125"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p:cNvGrpSpPr/>
          <p:nvPr/>
        </p:nvGrpSpPr>
        <p:grpSpPr>
          <a:xfrm>
            <a:off x="5139996" y="564655"/>
            <a:ext cx="4349204" cy="5982186"/>
            <a:chOff x="5139996" y="564655"/>
            <a:chExt cx="4349204" cy="5982186"/>
          </a:xfrm>
        </p:grpSpPr>
        <p:pic>
          <p:nvPicPr>
            <p:cNvPr id="56" name="Picture 55">
              <a:extLst>
                <a:ext uri="{FF2B5EF4-FFF2-40B4-BE49-F238E27FC236}">
                  <a16:creationId xmlns:a16="http://schemas.microsoft.com/office/drawing/2014/main" id="{B9D9C594-54EB-44E3-9647-A0AB0BCD0DFD}"/>
                </a:ext>
              </a:extLst>
            </p:cNvPr>
            <p:cNvPicPr>
              <a:picLocks noChangeAspect="1"/>
            </p:cNvPicPr>
            <p:nvPr/>
          </p:nvPicPr>
          <p:blipFill>
            <a:blip r:embed="rId5"/>
            <a:stretch>
              <a:fillRect/>
            </a:stretch>
          </p:blipFill>
          <p:spPr>
            <a:xfrm>
              <a:off x="7737381" y="5648826"/>
              <a:ext cx="675951" cy="654991"/>
            </a:xfrm>
            <a:prstGeom prst="rect">
              <a:avLst/>
            </a:prstGeom>
          </p:spPr>
        </p:pic>
        <p:sp>
          <p:nvSpPr>
            <p:cNvPr id="12" name="Rectangle 11">
              <a:extLst>
                <a:ext uri="{FF2B5EF4-FFF2-40B4-BE49-F238E27FC236}">
                  <a16:creationId xmlns:a16="http://schemas.microsoft.com/office/drawing/2014/main" id="{6B8E5D0C-CBDC-4CA5-8D0E-253E79ECBB2D}"/>
                </a:ext>
              </a:extLst>
            </p:cNvPr>
            <p:cNvSpPr/>
            <p:nvPr/>
          </p:nvSpPr>
          <p:spPr>
            <a:xfrm>
              <a:off x="5466806" y="1334543"/>
              <a:ext cx="1597620" cy="72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Implement </a:t>
              </a:r>
            </a:p>
            <a:p>
              <a:pPr algn="ctr"/>
              <a:r>
                <a:rPr lang="en-US" sz="1200" dirty="0">
                  <a:latin typeface="Segoe UI" panose="020B0502040204020203" pitchFamily="34" charset="0"/>
                  <a:ea typeface="Segoe UI" panose="020B0502040204020203" pitchFamily="34" charset="0"/>
                  <a:cs typeface="Segoe UI" panose="020B0502040204020203" pitchFamily="34" charset="0"/>
                </a:rPr>
                <a:t>data processing and computations </a:t>
              </a:r>
            </a:p>
          </p:txBody>
        </p:sp>
        <p:sp>
          <p:nvSpPr>
            <p:cNvPr id="13" name="TextBox 12">
              <a:extLst>
                <a:ext uri="{FF2B5EF4-FFF2-40B4-BE49-F238E27FC236}">
                  <a16:creationId xmlns:a16="http://schemas.microsoft.com/office/drawing/2014/main" id="{1C8F196E-AA04-4F9C-B85F-E1139A60BD30}"/>
                </a:ext>
              </a:extLst>
            </p:cNvPr>
            <p:cNvSpPr txBox="1"/>
            <p:nvPr/>
          </p:nvSpPr>
          <p:spPr>
            <a:xfrm>
              <a:off x="5980923" y="967591"/>
              <a:ext cx="580608"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ETLS</a:t>
              </a:r>
            </a:p>
          </p:txBody>
        </p:sp>
        <p:sp>
          <p:nvSpPr>
            <p:cNvPr id="14" name="Rectangle 13">
              <a:extLst>
                <a:ext uri="{FF2B5EF4-FFF2-40B4-BE49-F238E27FC236}">
                  <a16:creationId xmlns:a16="http://schemas.microsoft.com/office/drawing/2014/main" id="{7FBFCA96-E958-4CB9-A06C-70FE2E7735C9}"/>
                </a:ext>
              </a:extLst>
            </p:cNvPr>
            <p:cNvSpPr/>
            <p:nvPr/>
          </p:nvSpPr>
          <p:spPr>
            <a:xfrm>
              <a:off x="5312575" y="87006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FC2C44A-B5C6-4EFE-A96F-1924A4675051}"/>
                </a:ext>
              </a:extLst>
            </p:cNvPr>
            <p:cNvSpPr/>
            <p:nvPr/>
          </p:nvSpPr>
          <p:spPr>
            <a:xfrm>
              <a:off x="7619014" y="1334543"/>
              <a:ext cx="1597620" cy="981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Data Model to accommodate metrics and dimensions</a:t>
              </a:r>
            </a:p>
          </p:txBody>
        </p:sp>
        <p:sp>
          <p:nvSpPr>
            <p:cNvPr id="16" name="TextBox 15">
              <a:extLst>
                <a:ext uri="{FF2B5EF4-FFF2-40B4-BE49-F238E27FC236}">
                  <a16:creationId xmlns:a16="http://schemas.microsoft.com/office/drawing/2014/main" id="{6C35EE15-0066-41EE-8517-D637E917D340}"/>
                </a:ext>
              </a:extLst>
            </p:cNvPr>
            <p:cNvSpPr txBox="1"/>
            <p:nvPr/>
          </p:nvSpPr>
          <p:spPr>
            <a:xfrm>
              <a:off x="7549389" y="962384"/>
              <a:ext cx="1701491"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Output Data Mart</a:t>
              </a:r>
            </a:p>
          </p:txBody>
        </p:sp>
        <p:sp>
          <p:nvSpPr>
            <p:cNvPr id="17" name="Rectangle 16">
              <a:extLst>
                <a:ext uri="{FF2B5EF4-FFF2-40B4-BE49-F238E27FC236}">
                  <a16:creationId xmlns:a16="http://schemas.microsoft.com/office/drawing/2014/main" id="{B7529CF3-74CA-49E0-8952-2B518AAB9C2D}"/>
                </a:ext>
              </a:extLst>
            </p:cNvPr>
            <p:cNvSpPr/>
            <p:nvPr/>
          </p:nvSpPr>
          <p:spPr>
            <a:xfrm>
              <a:off x="7464783" y="87006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14E6950-0B17-4A5F-92A4-0E3A00866B78}"/>
                </a:ext>
              </a:extLst>
            </p:cNvPr>
            <p:cNvSpPr/>
            <p:nvPr/>
          </p:nvSpPr>
          <p:spPr>
            <a:xfrm>
              <a:off x="5464433" y="3227133"/>
              <a:ext cx="1597620" cy="97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Pipeline Orchestration and Dependency Management</a:t>
              </a:r>
            </a:p>
          </p:txBody>
        </p:sp>
        <p:sp>
          <p:nvSpPr>
            <p:cNvPr id="32" name="TextBox 31">
              <a:extLst>
                <a:ext uri="{FF2B5EF4-FFF2-40B4-BE49-F238E27FC236}">
                  <a16:creationId xmlns:a16="http://schemas.microsoft.com/office/drawing/2014/main" id="{CFC1E7A6-5588-4083-9EE1-434671AAACF2}"/>
                </a:ext>
              </a:extLst>
            </p:cNvPr>
            <p:cNvSpPr txBox="1"/>
            <p:nvPr/>
          </p:nvSpPr>
          <p:spPr>
            <a:xfrm>
              <a:off x="5978550" y="2860181"/>
              <a:ext cx="646716"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DAGs</a:t>
              </a:r>
            </a:p>
          </p:txBody>
        </p:sp>
        <p:sp>
          <p:nvSpPr>
            <p:cNvPr id="33" name="Rectangle 32">
              <a:extLst>
                <a:ext uri="{FF2B5EF4-FFF2-40B4-BE49-F238E27FC236}">
                  <a16:creationId xmlns:a16="http://schemas.microsoft.com/office/drawing/2014/main" id="{9835306B-1320-4383-9FFE-8BA06CA32785}"/>
                </a:ext>
              </a:extLst>
            </p:cNvPr>
            <p:cNvSpPr/>
            <p:nvPr/>
          </p:nvSpPr>
          <p:spPr>
            <a:xfrm>
              <a:off x="5310202" y="276265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5D72B8FA-E0AD-475A-B2B0-28B60429FE3C}"/>
                </a:ext>
              </a:extLst>
            </p:cNvPr>
            <p:cNvSpPr/>
            <p:nvPr/>
          </p:nvSpPr>
          <p:spPr>
            <a:xfrm>
              <a:off x="5464433" y="4741432"/>
              <a:ext cx="159762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Configuration Driven</a:t>
              </a:r>
            </a:p>
          </p:txBody>
        </p:sp>
        <p:cxnSp>
          <p:nvCxnSpPr>
            <p:cNvPr id="35" name="Straight Arrow Connector 34">
              <a:extLst>
                <a:ext uri="{FF2B5EF4-FFF2-40B4-BE49-F238E27FC236}">
                  <a16:creationId xmlns:a16="http://schemas.microsoft.com/office/drawing/2014/main" id="{67786217-4307-42A3-9D76-ADC97B67B325}"/>
                </a:ext>
              </a:extLst>
            </p:cNvPr>
            <p:cNvCxnSpPr/>
            <p:nvPr/>
          </p:nvCxnSpPr>
          <p:spPr>
            <a:xfrm>
              <a:off x="6280380" y="4198670"/>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AA3FAFE-5ABC-4420-A0F2-660D0D8769B9}"/>
                </a:ext>
              </a:extLst>
            </p:cNvPr>
            <p:cNvSpPr/>
            <p:nvPr/>
          </p:nvSpPr>
          <p:spPr>
            <a:xfrm>
              <a:off x="7619014" y="3413960"/>
              <a:ext cx="1597620" cy="838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Validate data and enforce </a:t>
              </a:r>
            </a:p>
            <a:p>
              <a:pPr algn="ctr"/>
              <a:r>
                <a:rPr lang="en-US" sz="1200" dirty="0">
                  <a:latin typeface="Segoe UI" panose="020B0502040204020203" pitchFamily="34" charset="0"/>
                  <a:ea typeface="Segoe UI" panose="020B0502040204020203" pitchFamily="34" charset="0"/>
                  <a:cs typeface="Segoe UI" panose="020B0502040204020203" pitchFamily="34" charset="0"/>
                </a:rPr>
                <a:t>Schema, Table level Access control</a:t>
              </a:r>
            </a:p>
          </p:txBody>
        </p:sp>
        <p:sp>
          <p:nvSpPr>
            <p:cNvPr id="38" name="TextBox 37">
              <a:extLst>
                <a:ext uri="{FF2B5EF4-FFF2-40B4-BE49-F238E27FC236}">
                  <a16:creationId xmlns:a16="http://schemas.microsoft.com/office/drawing/2014/main" id="{659E685E-17E7-4E44-AFF1-1BC44E8986D0}"/>
                </a:ext>
              </a:extLst>
            </p:cNvPr>
            <p:cNvSpPr txBox="1"/>
            <p:nvPr/>
          </p:nvSpPr>
          <p:spPr>
            <a:xfrm>
              <a:off x="7707084" y="2829185"/>
              <a:ext cx="1421478" cy="523220"/>
            </a:xfrm>
            <a:prstGeom prst="rect">
              <a:avLst/>
            </a:prstGeom>
            <a:noFill/>
          </p:spPr>
          <p:txBody>
            <a:bodyPr wrap="none" rtlCol="0">
              <a:spAutoFit/>
            </a:bodyPr>
            <a:lstStyle/>
            <a:p>
              <a:pPr algn="ctr"/>
              <a:r>
                <a:rPr lang="en-US" sz="1400" b="1" dirty="0">
                  <a:latin typeface="Segoe UI" panose="020B0502040204020203" pitchFamily="34" charset="0"/>
                  <a:ea typeface="Segoe UI" panose="020B0502040204020203" pitchFamily="34" charset="0"/>
                  <a:cs typeface="Segoe UI" panose="020B0502040204020203" pitchFamily="34" charset="0"/>
                </a:rPr>
                <a:t>QA  &amp; </a:t>
              </a:r>
            </a:p>
            <a:p>
              <a:pPr algn="ctr"/>
              <a:r>
                <a:rPr lang="en-US" sz="1400" b="1" dirty="0">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39" name="Rectangle 38">
              <a:extLst>
                <a:ext uri="{FF2B5EF4-FFF2-40B4-BE49-F238E27FC236}">
                  <a16:creationId xmlns:a16="http://schemas.microsoft.com/office/drawing/2014/main" id="{209171F4-D222-4031-937F-0E6CDBFD7AE2}"/>
                </a:ext>
              </a:extLst>
            </p:cNvPr>
            <p:cNvSpPr/>
            <p:nvPr/>
          </p:nvSpPr>
          <p:spPr>
            <a:xfrm>
              <a:off x="7464783" y="276265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B762A2B7-3C48-4214-A39F-F7959C8ACE9D}"/>
                </a:ext>
              </a:extLst>
            </p:cNvPr>
            <p:cNvSpPr/>
            <p:nvPr/>
          </p:nvSpPr>
          <p:spPr>
            <a:xfrm>
              <a:off x="7665187" y="4739986"/>
              <a:ext cx="159762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Central Ground Truth</a:t>
              </a:r>
            </a:p>
          </p:txBody>
        </p:sp>
        <p:cxnSp>
          <p:nvCxnSpPr>
            <p:cNvPr id="41" name="Straight Arrow Connector 40">
              <a:extLst>
                <a:ext uri="{FF2B5EF4-FFF2-40B4-BE49-F238E27FC236}">
                  <a16:creationId xmlns:a16="http://schemas.microsoft.com/office/drawing/2014/main" id="{2E6584F4-4056-4778-8980-9AE88B41098B}"/>
                </a:ext>
              </a:extLst>
            </p:cNvPr>
            <p:cNvCxnSpPr/>
            <p:nvPr/>
          </p:nvCxnSpPr>
          <p:spPr>
            <a:xfrm>
              <a:off x="8453348" y="2355267"/>
              <a:ext cx="0" cy="6047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1A43AF-C0D7-45D6-B147-9828B4BDD76D}"/>
                </a:ext>
              </a:extLst>
            </p:cNvPr>
            <p:cNvCxnSpPr/>
            <p:nvPr/>
          </p:nvCxnSpPr>
          <p:spPr>
            <a:xfrm>
              <a:off x="8465520" y="4229666"/>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D371567-5275-467E-9452-5E06946A88F0}"/>
                </a:ext>
              </a:extLst>
            </p:cNvPr>
            <p:cNvCxnSpPr>
              <a:cxnSpLocks/>
            </p:cNvCxnSpPr>
            <p:nvPr/>
          </p:nvCxnSpPr>
          <p:spPr>
            <a:xfrm>
              <a:off x="8413332" y="5302246"/>
              <a:ext cx="0" cy="423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370055C7-E5BB-4AC2-B22F-602E38210687}"/>
                </a:ext>
              </a:extLst>
            </p:cNvPr>
            <p:cNvPicPr>
              <a:picLocks noChangeAspect="1"/>
            </p:cNvPicPr>
            <p:nvPr/>
          </p:nvPicPr>
          <p:blipFill>
            <a:blip r:embed="rId6"/>
            <a:stretch>
              <a:fillRect/>
            </a:stretch>
          </p:blipFill>
          <p:spPr>
            <a:xfrm>
              <a:off x="5294298" y="5416977"/>
              <a:ext cx="1316222" cy="378951"/>
            </a:xfrm>
            <a:prstGeom prst="rect">
              <a:avLst/>
            </a:prstGeom>
          </p:spPr>
        </p:pic>
        <p:pic>
          <p:nvPicPr>
            <p:cNvPr id="51" name="Picture 50">
              <a:extLst>
                <a:ext uri="{FF2B5EF4-FFF2-40B4-BE49-F238E27FC236}">
                  <a16:creationId xmlns:a16="http://schemas.microsoft.com/office/drawing/2014/main" id="{EB43FFBD-8375-4FB5-A6FA-EC0387D15DD9}"/>
                </a:ext>
              </a:extLst>
            </p:cNvPr>
            <p:cNvPicPr>
              <a:picLocks noChangeAspect="1"/>
            </p:cNvPicPr>
            <p:nvPr/>
          </p:nvPicPr>
          <p:blipFill>
            <a:blip r:embed="rId7"/>
            <a:stretch>
              <a:fillRect/>
            </a:stretch>
          </p:blipFill>
          <p:spPr>
            <a:xfrm>
              <a:off x="6698726" y="5209164"/>
              <a:ext cx="875734" cy="875734"/>
            </a:xfrm>
            <a:prstGeom prst="rect">
              <a:avLst/>
            </a:prstGeom>
          </p:spPr>
        </p:pic>
        <p:sp>
          <p:nvSpPr>
            <p:cNvPr id="52" name="TextBox 51">
              <a:extLst>
                <a:ext uri="{FF2B5EF4-FFF2-40B4-BE49-F238E27FC236}">
                  <a16:creationId xmlns:a16="http://schemas.microsoft.com/office/drawing/2014/main" id="{83C13B0A-7719-4598-A9CD-EA3F8FD21C85}"/>
                </a:ext>
              </a:extLst>
            </p:cNvPr>
            <p:cNvSpPr txBox="1"/>
            <p:nvPr/>
          </p:nvSpPr>
          <p:spPr>
            <a:xfrm>
              <a:off x="6926445" y="5830075"/>
              <a:ext cx="579005" cy="338554"/>
            </a:xfrm>
            <a:prstGeom prst="rect">
              <a:avLst/>
            </a:prstGeom>
            <a:noFill/>
          </p:spPr>
          <p:txBody>
            <a:bodyPr wrap="none" rtlCol="0">
              <a:spAutoFit/>
            </a:bodyPr>
            <a:lstStyle/>
            <a:p>
              <a:r>
                <a:rPr lang="en-US" sz="1600" b="1" dirty="0"/>
                <a:t>EMR</a:t>
              </a:r>
            </a:p>
          </p:txBody>
        </p:sp>
        <p:pic>
          <p:nvPicPr>
            <p:cNvPr id="53" name="Picture 52">
              <a:extLst>
                <a:ext uri="{FF2B5EF4-FFF2-40B4-BE49-F238E27FC236}">
                  <a16:creationId xmlns:a16="http://schemas.microsoft.com/office/drawing/2014/main" id="{8756FDEC-144B-4382-AA74-A8A1A9103AE4}"/>
                </a:ext>
              </a:extLst>
            </p:cNvPr>
            <p:cNvPicPr>
              <a:picLocks noChangeAspect="1"/>
            </p:cNvPicPr>
            <p:nvPr/>
          </p:nvPicPr>
          <p:blipFill>
            <a:blip r:embed="rId8"/>
            <a:stretch>
              <a:fillRect/>
            </a:stretch>
          </p:blipFill>
          <p:spPr>
            <a:xfrm>
              <a:off x="6154298" y="5749258"/>
              <a:ext cx="758501" cy="548017"/>
            </a:xfrm>
            <a:prstGeom prst="rect">
              <a:avLst/>
            </a:prstGeom>
          </p:spPr>
        </p:pic>
        <p:pic>
          <p:nvPicPr>
            <p:cNvPr id="54" name="Picture 53">
              <a:extLst>
                <a:ext uri="{FF2B5EF4-FFF2-40B4-BE49-F238E27FC236}">
                  <a16:creationId xmlns:a16="http://schemas.microsoft.com/office/drawing/2014/main" id="{CB66C211-0413-4889-BDCB-3966F47728B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38315" y="5774695"/>
              <a:ext cx="497142" cy="497142"/>
            </a:xfrm>
            <a:prstGeom prst="rect">
              <a:avLst/>
            </a:prstGeom>
          </p:spPr>
        </p:pic>
        <p:sp>
          <p:nvSpPr>
            <p:cNvPr id="55" name="TextBox 54">
              <a:extLst>
                <a:ext uri="{FF2B5EF4-FFF2-40B4-BE49-F238E27FC236}">
                  <a16:creationId xmlns:a16="http://schemas.microsoft.com/office/drawing/2014/main" id="{598D1218-3FC4-4CA5-9F45-0D70DAC6903B}"/>
                </a:ext>
              </a:extLst>
            </p:cNvPr>
            <p:cNvSpPr txBox="1"/>
            <p:nvPr/>
          </p:nvSpPr>
          <p:spPr>
            <a:xfrm>
              <a:off x="5301491" y="6181113"/>
              <a:ext cx="2350323" cy="338554"/>
            </a:xfrm>
            <a:prstGeom prst="rect">
              <a:avLst/>
            </a:prstGeom>
            <a:noFill/>
          </p:spPr>
          <p:txBody>
            <a:bodyPr wrap="none" rtlCol="0">
              <a:spAutoFit/>
            </a:bodyPr>
            <a:lstStyle/>
            <a:p>
              <a:r>
                <a:rPr lang="en-US" sz="1600" b="1" dirty="0">
                  <a:latin typeface="Segoe UI Semibold" panose="020B0702040204020203" pitchFamily="34" charset="0"/>
                </a:rPr>
                <a:t>Config Driven Pipelines</a:t>
              </a:r>
            </a:p>
          </p:txBody>
        </p:sp>
        <p:pic>
          <p:nvPicPr>
            <p:cNvPr id="57" name="Picture 56">
              <a:extLst>
                <a:ext uri="{FF2B5EF4-FFF2-40B4-BE49-F238E27FC236}">
                  <a16:creationId xmlns:a16="http://schemas.microsoft.com/office/drawing/2014/main" id="{A3789F54-EA15-49D3-A891-8A8CEAC77D82}"/>
                </a:ext>
              </a:extLst>
            </p:cNvPr>
            <p:cNvPicPr>
              <a:picLocks noChangeAspect="1"/>
            </p:cNvPicPr>
            <p:nvPr/>
          </p:nvPicPr>
          <p:blipFill>
            <a:blip r:embed="rId10"/>
            <a:stretch>
              <a:fillRect/>
            </a:stretch>
          </p:blipFill>
          <p:spPr>
            <a:xfrm>
              <a:off x="8345213" y="5726035"/>
              <a:ext cx="927079" cy="463540"/>
            </a:xfrm>
            <a:prstGeom prst="rect">
              <a:avLst/>
            </a:prstGeom>
          </p:spPr>
        </p:pic>
        <p:sp>
          <p:nvSpPr>
            <p:cNvPr id="58" name="TextBox 57">
              <a:extLst>
                <a:ext uri="{FF2B5EF4-FFF2-40B4-BE49-F238E27FC236}">
                  <a16:creationId xmlns:a16="http://schemas.microsoft.com/office/drawing/2014/main" id="{0BE91A48-626A-4960-96E3-D1ECE7FDFF9D}"/>
                </a:ext>
              </a:extLst>
            </p:cNvPr>
            <p:cNvSpPr txBox="1"/>
            <p:nvPr/>
          </p:nvSpPr>
          <p:spPr>
            <a:xfrm>
              <a:off x="7606440" y="6181113"/>
              <a:ext cx="1882760" cy="338554"/>
            </a:xfrm>
            <a:prstGeom prst="rect">
              <a:avLst/>
            </a:prstGeom>
            <a:noFill/>
          </p:spPr>
          <p:txBody>
            <a:bodyPr wrap="none" rtlCol="0">
              <a:spAutoFit/>
            </a:bodyPr>
            <a:lstStyle/>
            <a:p>
              <a:r>
                <a:rPr lang="en-US" sz="1600" b="1" dirty="0">
                  <a:latin typeface="Segoe UI Semibold" panose="020B0702040204020203" pitchFamily="34" charset="0"/>
                </a:rPr>
                <a:t>Reliable data mart</a:t>
              </a:r>
            </a:p>
          </p:txBody>
        </p:sp>
        <p:sp>
          <p:nvSpPr>
            <p:cNvPr id="64" name="TextBox 63">
              <a:extLst>
                <a:ext uri="{FF2B5EF4-FFF2-40B4-BE49-F238E27FC236}">
                  <a16:creationId xmlns:a16="http://schemas.microsoft.com/office/drawing/2014/main" id="{3E866C37-471C-4204-ACF5-420DDC97351D}"/>
                </a:ext>
              </a:extLst>
            </p:cNvPr>
            <p:cNvSpPr txBox="1"/>
            <p:nvPr/>
          </p:nvSpPr>
          <p:spPr>
            <a:xfrm>
              <a:off x="5863479" y="564655"/>
              <a:ext cx="3371820" cy="338554"/>
            </a:xfrm>
            <a:prstGeom prst="rect">
              <a:avLst/>
            </a:prstGeom>
            <a:noFill/>
          </p:spPr>
          <p:txBody>
            <a:bodyPr wrap="none" rtlCol="0">
              <a:spAutoFit/>
            </a:bodyPr>
            <a:lstStyle/>
            <a:p>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Data Pipeline and Data Mart Team</a:t>
              </a:r>
            </a:p>
          </p:txBody>
        </p:sp>
        <p:sp>
          <p:nvSpPr>
            <p:cNvPr id="67" name="Rectangle 66">
              <a:extLst>
                <a:ext uri="{FF2B5EF4-FFF2-40B4-BE49-F238E27FC236}">
                  <a16:creationId xmlns:a16="http://schemas.microsoft.com/office/drawing/2014/main" id="{FEAD9695-CF60-455A-96BD-533F16C15DCC}"/>
                </a:ext>
              </a:extLst>
            </p:cNvPr>
            <p:cNvSpPr/>
            <p:nvPr/>
          </p:nvSpPr>
          <p:spPr>
            <a:xfrm>
              <a:off x="5139996" y="586162"/>
              <a:ext cx="4313306"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9618440" y="559165"/>
            <a:ext cx="1747401" cy="5987676"/>
            <a:chOff x="9618440" y="559165"/>
            <a:chExt cx="1747401" cy="5987676"/>
          </a:xfrm>
        </p:grpSpPr>
        <p:sp>
          <p:nvSpPr>
            <p:cNvPr id="65" name="TextBox 64">
              <a:extLst>
                <a:ext uri="{FF2B5EF4-FFF2-40B4-BE49-F238E27FC236}">
                  <a16:creationId xmlns:a16="http://schemas.microsoft.com/office/drawing/2014/main" id="{C1AC3051-9722-40A7-B5DB-D540A5A1E089}"/>
                </a:ext>
              </a:extLst>
            </p:cNvPr>
            <p:cNvSpPr txBox="1"/>
            <p:nvPr/>
          </p:nvSpPr>
          <p:spPr>
            <a:xfrm>
              <a:off x="9618440" y="559165"/>
              <a:ext cx="1747401" cy="830997"/>
            </a:xfrm>
            <a:prstGeom prst="rect">
              <a:avLst/>
            </a:prstGeom>
            <a:noFill/>
          </p:spPr>
          <p:txBody>
            <a:bodyPr wrap="square" rtlCol="0">
              <a:spAutoFit/>
            </a:bodyPr>
            <a:lstStyle/>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Data Governance Team</a:t>
              </a:r>
            </a:p>
          </p:txBody>
        </p:sp>
        <p:grpSp>
          <p:nvGrpSpPr>
            <p:cNvPr id="47" name="Group 46"/>
            <p:cNvGrpSpPr/>
            <p:nvPr/>
          </p:nvGrpSpPr>
          <p:grpSpPr>
            <a:xfrm>
              <a:off x="9780488" y="586162"/>
              <a:ext cx="1503606" cy="5960679"/>
              <a:chOff x="9780488" y="586162"/>
              <a:chExt cx="1503606" cy="5960679"/>
            </a:xfrm>
          </p:grpSpPr>
          <p:sp>
            <p:nvSpPr>
              <p:cNvPr id="44" name="Rectangle 43">
                <a:extLst>
                  <a:ext uri="{FF2B5EF4-FFF2-40B4-BE49-F238E27FC236}">
                    <a16:creationId xmlns:a16="http://schemas.microsoft.com/office/drawing/2014/main" id="{C883BB77-795C-4D23-866D-4DD865DF0AA5}"/>
                  </a:ext>
                </a:extLst>
              </p:cNvPr>
              <p:cNvSpPr/>
              <p:nvPr/>
            </p:nvSpPr>
            <p:spPr>
              <a:xfrm>
                <a:off x="9850369" y="4728090"/>
                <a:ext cx="128016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Enforce Access Control</a:t>
                </a:r>
              </a:p>
            </p:txBody>
          </p:sp>
          <p:sp>
            <p:nvSpPr>
              <p:cNvPr id="45" name="Rectangle 44">
                <a:extLst>
                  <a:ext uri="{FF2B5EF4-FFF2-40B4-BE49-F238E27FC236}">
                    <a16:creationId xmlns:a16="http://schemas.microsoft.com/office/drawing/2014/main" id="{CFD389CD-3A55-4218-B32D-24F0E6653CC0}"/>
                  </a:ext>
                </a:extLst>
              </p:cNvPr>
              <p:cNvSpPr/>
              <p:nvPr/>
            </p:nvSpPr>
            <p:spPr>
              <a:xfrm>
                <a:off x="9852060" y="1544908"/>
                <a:ext cx="1280160" cy="1262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Log all activities, data and analyze quality of process</a:t>
                </a:r>
              </a:p>
            </p:txBody>
          </p:sp>
          <p:sp>
            <p:nvSpPr>
              <p:cNvPr id="46" name="Rectangle 45">
                <a:extLst>
                  <a:ext uri="{FF2B5EF4-FFF2-40B4-BE49-F238E27FC236}">
                    <a16:creationId xmlns:a16="http://schemas.microsoft.com/office/drawing/2014/main" id="{E025C76D-084F-411D-B38B-F65D1AF3B9EA}"/>
                  </a:ext>
                </a:extLst>
              </p:cNvPr>
              <p:cNvSpPr/>
              <p:nvPr/>
            </p:nvSpPr>
            <p:spPr>
              <a:xfrm>
                <a:off x="9862924" y="3249609"/>
                <a:ext cx="1280160" cy="919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Ensure secure authentication</a:t>
                </a:r>
              </a:p>
            </p:txBody>
          </p:sp>
          <p:sp>
            <p:nvSpPr>
              <p:cNvPr id="59" name="TextBox 58">
                <a:extLst>
                  <a:ext uri="{FF2B5EF4-FFF2-40B4-BE49-F238E27FC236}">
                    <a16:creationId xmlns:a16="http://schemas.microsoft.com/office/drawing/2014/main" id="{3BCD7BCE-0E9B-4D6F-86DA-4CE98825528B}"/>
                  </a:ext>
                </a:extLst>
              </p:cNvPr>
              <p:cNvSpPr txBox="1"/>
              <p:nvPr/>
            </p:nvSpPr>
            <p:spPr>
              <a:xfrm>
                <a:off x="9807600" y="6181113"/>
                <a:ext cx="1476494" cy="338554"/>
              </a:xfrm>
              <a:prstGeom prst="rect">
                <a:avLst/>
              </a:prstGeom>
              <a:noFill/>
            </p:spPr>
            <p:txBody>
              <a:bodyPr wrap="none" rtlCol="0">
                <a:spAutoFit/>
              </a:bodyPr>
              <a:lstStyle/>
              <a:p>
                <a:r>
                  <a:rPr lang="en-US" sz="1600" b="1" dirty="0">
                    <a:latin typeface="Segoe UI Semibold" panose="020B0702040204020203" pitchFamily="34" charset="0"/>
                  </a:rPr>
                  <a:t>Secure Access</a:t>
                </a:r>
              </a:p>
            </p:txBody>
          </p:sp>
          <p:pic>
            <p:nvPicPr>
              <p:cNvPr id="61" name="Picture 60">
                <a:extLst>
                  <a:ext uri="{FF2B5EF4-FFF2-40B4-BE49-F238E27FC236}">
                    <a16:creationId xmlns:a16="http://schemas.microsoft.com/office/drawing/2014/main" id="{A16D653D-8EF2-4CE0-B983-00738DDE4E03}"/>
                  </a:ext>
                </a:extLst>
              </p:cNvPr>
              <p:cNvPicPr>
                <a:picLocks noChangeAspect="1"/>
              </p:cNvPicPr>
              <p:nvPr/>
            </p:nvPicPr>
            <p:blipFill>
              <a:blip r:embed="rId11"/>
              <a:stretch>
                <a:fillRect/>
              </a:stretch>
            </p:blipFill>
            <p:spPr>
              <a:xfrm>
                <a:off x="9902317" y="5458272"/>
                <a:ext cx="1228212" cy="695667"/>
              </a:xfrm>
              <a:prstGeom prst="rect">
                <a:avLst/>
              </a:prstGeom>
            </p:spPr>
          </p:pic>
          <p:sp>
            <p:nvSpPr>
              <p:cNvPr id="68" name="Rectangle 67">
                <a:extLst>
                  <a:ext uri="{FF2B5EF4-FFF2-40B4-BE49-F238E27FC236}">
                    <a16:creationId xmlns:a16="http://schemas.microsoft.com/office/drawing/2014/main" id="{8E6BFDBE-F7E6-4334-B8B4-9C74FD4C0376}"/>
                  </a:ext>
                </a:extLst>
              </p:cNvPr>
              <p:cNvSpPr/>
              <p:nvPr/>
            </p:nvSpPr>
            <p:spPr>
              <a:xfrm>
                <a:off x="9780488" y="586162"/>
                <a:ext cx="1445032"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Footer Placeholder 1">
            <a:extLst>
              <a:ext uri="{FF2B5EF4-FFF2-40B4-BE49-F238E27FC236}">
                <a16:creationId xmlns:a16="http://schemas.microsoft.com/office/drawing/2014/main" id="{CA47F6D2-B5CD-4AD2-8511-D277380CFA1C}"/>
              </a:ext>
            </a:extLst>
          </p:cNvPr>
          <p:cNvSpPr>
            <a:spLocks noGrp="1"/>
          </p:cNvSpPr>
          <p:nvPr>
            <p:ph type="ftr" sz="quarter" idx="11"/>
          </p:nvPr>
        </p:nvSpPr>
        <p:spPr>
          <a:xfrm>
            <a:off x="4028768" y="6492874"/>
            <a:ext cx="4114800" cy="365125"/>
          </a:xfrm>
        </p:spPr>
        <p:txBody>
          <a:bodyPr/>
          <a:lstStyle/>
          <a:p>
            <a:r>
              <a:rPr lang="en-US" dirty="0"/>
              <a:t>© LatentView Analytics. Confidential</a:t>
            </a:r>
          </a:p>
        </p:txBody>
      </p:sp>
    </p:spTree>
    <p:extLst>
      <p:ext uri="{BB962C8B-B14F-4D97-AF65-F5344CB8AC3E}">
        <p14:creationId xmlns:p14="http://schemas.microsoft.com/office/powerpoint/2010/main" val="102240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4. Workplan, Engagement Model and Commercials</a:t>
            </a:r>
            <a:endParaRPr lang="en-IN" sz="44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76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8FBC4C-069B-5644-8C6E-D43C7CE5A3FA}"/>
              </a:ext>
            </a:extLst>
          </p:cNvPr>
          <p:cNvSpPr>
            <a:spLocks noGrp="1"/>
          </p:cNvSpPr>
          <p:nvPr>
            <p:ph type="ftr" sz="quarter" idx="11"/>
          </p:nvPr>
        </p:nvSpPr>
        <p:spPr/>
        <p:txBody>
          <a:bodyPr/>
          <a:lstStyle/>
          <a:p>
            <a:r>
              <a:rPr lang="en-US" dirty="0">
                <a:solidFill>
                  <a:srgbClr val="000000">
                    <a:tint val="75000"/>
                  </a:srgbClr>
                </a:solidFill>
              </a:rPr>
              <a:t>© LatentView Analytics. Confidential</a:t>
            </a:r>
          </a:p>
        </p:txBody>
      </p:sp>
      <p:sp>
        <p:nvSpPr>
          <p:cNvPr id="3" name="Slide Number Placeholder 2">
            <a:extLst>
              <a:ext uri="{FF2B5EF4-FFF2-40B4-BE49-F238E27FC236}">
                <a16:creationId xmlns:a16="http://schemas.microsoft.com/office/drawing/2014/main" id="{F005CBC7-EFDE-2648-9BC7-62C09B4FA3FE}"/>
              </a:ext>
            </a:extLst>
          </p:cNvPr>
          <p:cNvSpPr>
            <a:spLocks noGrp="1"/>
          </p:cNvSpPr>
          <p:nvPr>
            <p:ph type="sldNum" sz="quarter" idx="12"/>
          </p:nvPr>
        </p:nvSpPr>
        <p:spPr/>
        <p:txBody>
          <a:bodyPr/>
          <a:lstStyle/>
          <a:p>
            <a:fld id="{A0C1D9D2-9780-41B5-B48D-9BB1413BC614}" type="slidenum">
              <a:rPr lang="en-US" smtClean="0">
                <a:solidFill>
                  <a:srgbClr val="000000">
                    <a:tint val="75000"/>
                  </a:srgbClr>
                </a:solidFill>
              </a:rPr>
              <a:pPr/>
              <a:t>25</a:t>
            </a:fld>
            <a:endParaRPr lang="en-US" dirty="0">
              <a:solidFill>
                <a:srgbClr val="000000">
                  <a:tint val="75000"/>
                </a:srgbClr>
              </a:solidFill>
            </a:endParaRPr>
          </a:p>
        </p:txBody>
      </p:sp>
      <p:sp>
        <p:nvSpPr>
          <p:cNvPr id="7" name="Title 1">
            <a:extLst>
              <a:ext uri="{FF2B5EF4-FFF2-40B4-BE49-F238E27FC236}">
                <a16:creationId xmlns:a16="http://schemas.microsoft.com/office/drawing/2014/main" id="{39FB4A60-24D2-D54B-872E-5D950387E5B6}"/>
              </a:ext>
            </a:extLst>
          </p:cNvPr>
          <p:cNvSpPr>
            <a:spLocks noGrp="1"/>
          </p:cNvSpPr>
          <p:nvPr>
            <p:ph type="title"/>
          </p:nvPr>
        </p:nvSpPr>
        <p:spPr>
          <a:xfrm>
            <a:off x="240543" y="107130"/>
            <a:ext cx="4031419" cy="492443"/>
          </a:xfrm>
        </p:spPr>
        <p:txBody>
          <a:bodyPr>
            <a:normAutofit fontScale="90000"/>
          </a:bodyPr>
          <a:lstStyle/>
          <a:p>
            <a:r>
              <a:rPr lang="en-IN" sz="3200" dirty="0"/>
              <a:t>Project Timelines</a:t>
            </a:r>
          </a:p>
        </p:txBody>
      </p:sp>
      <p:graphicFrame>
        <p:nvGraphicFramePr>
          <p:cNvPr id="30" name="Table 29">
            <a:extLst>
              <a:ext uri="{FF2B5EF4-FFF2-40B4-BE49-F238E27FC236}">
                <a16:creationId xmlns:a16="http://schemas.microsoft.com/office/drawing/2014/main" id="{21FE79DF-9056-B34C-9DE8-34D221067D79}"/>
              </a:ext>
            </a:extLst>
          </p:cNvPr>
          <p:cNvGraphicFramePr>
            <a:graphicFrameLocks noGrp="1"/>
          </p:cNvGraphicFramePr>
          <p:nvPr>
            <p:extLst>
              <p:ext uri="{D42A27DB-BD31-4B8C-83A1-F6EECF244321}">
                <p14:modId xmlns:p14="http://schemas.microsoft.com/office/powerpoint/2010/main" val="1440981052"/>
              </p:ext>
            </p:extLst>
          </p:nvPr>
        </p:nvGraphicFramePr>
        <p:xfrm>
          <a:off x="1611630" y="1357866"/>
          <a:ext cx="10481309" cy="5084338"/>
        </p:xfrm>
        <a:graphic>
          <a:graphicData uri="http://schemas.openxmlformats.org/drawingml/2006/table">
            <a:tbl>
              <a:tblPr/>
              <a:tblGrid>
                <a:gridCol w="2582489">
                  <a:extLst>
                    <a:ext uri="{9D8B030D-6E8A-4147-A177-3AD203B41FA5}">
                      <a16:colId xmlns:a16="http://schemas.microsoft.com/office/drawing/2014/main" val="2626372700"/>
                    </a:ext>
                  </a:extLst>
                </a:gridCol>
                <a:gridCol w="394941">
                  <a:extLst>
                    <a:ext uri="{9D8B030D-6E8A-4147-A177-3AD203B41FA5}">
                      <a16:colId xmlns:a16="http://schemas.microsoft.com/office/drawing/2014/main" val="1112131166"/>
                    </a:ext>
                  </a:extLst>
                </a:gridCol>
                <a:gridCol w="394941">
                  <a:extLst>
                    <a:ext uri="{9D8B030D-6E8A-4147-A177-3AD203B41FA5}">
                      <a16:colId xmlns:a16="http://schemas.microsoft.com/office/drawing/2014/main" val="2986208786"/>
                    </a:ext>
                  </a:extLst>
                </a:gridCol>
                <a:gridCol w="394941">
                  <a:extLst>
                    <a:ext uri="{9D8B030D-6E8A-4147-A177-3AD203B41FA5}">
                      <a16:colId xmlns:a16="http://schemas.microsoft.com/office/drawing/2014/main" val="2695273454"/>
                    </a:ext>
                  </a:extLst>
                </a:gridCol>
                <a:gridCol w="394941">
                  <a:extLst>
                    <a:ext uri="{9D8B030D-6E8A-4147-A177-3AD203B41FA5}">
                      <a16:colId xmlns:a16="http://schemas.microsoft.com/office/drawing/2014/main" val="2169874810"/>
                    </a:ext>
                  </a:extLst>
                </a:gridCol>
                <a:gridCol w="394941">
                  <a:extLst>
                    <a:ext uri="{9D8B030D-6E8A-4147-A177-3AD203B41FA5}">
                      <a16:colId xmlns:a16="http://schemas.microsoft.com/office/drawing/2014/main" val="3816431719"/>
                    </a:ext>
                  </a:extLst>
                </a:gridCol>
                <a:gridCol w="394941">
                  <a:extLst>
                    <a:ext uri="{9D8B030D-6E8A-4147-A177-3AD203B41FA5}">
                      <a16:colId xmlns:a16="http://schemas.microsoft.com/office/drawing/2014/main" val="2242944860"/>
                    </a:ext>
                  </a:extLst>
                </a:gridCol>
                <a:gridCol w="394941">
                  <a:extLst>
                    <a:ext uri="{9D8B030D-6E8A-4147-A177-3AD203B41FA5}">
                      <a16:colId xmlns:a16="http://schemas.microsoft.com/office/drawing/2014/main" val="1418689352"/>
                    </a:ext>
                  </a:extLst>
                </a:gridCol>
                <a:gridCol w="394941">
                  <a:extLst>
                    <a:ext uri="{9D8B030D-6E8A-4147-A177-3AD203B41FA5}">
                      <a16:colId xmlns:a16="http://schemas.microsoft.com/office/drawing/2014/main" val="3549264282"/>
                    </a:ext>
                  </a:extLst>
                </a:gridCol>
                <a:gridCol w="394941">
                  <a:extLst>
                    <a:ext uri="{9D8B030D-6E8A-4147-A177-3AD203B41FA5}">
                      <a16:colId xmlns:a16="http://schemas.microsoft.com/office/drawing/2014/main" val="3133847118"/>
                    </a:ext>
                  </a:extLst>
                </a:gridCol>
                <a:gridCol w="394941">
                  <a:extLst>
                    <a:ext uri="{9D8B030D-6E8A-4147-A177-3AD203B41FA5}">
                      <a16:colId xmlns:a16="http://schemas.microsoft.com/office/drawing/2014/main" val="38536177"/>
                    </a:ext>
                  </a:extLst>
                </a:gridCol>
                <a:gridCol w="394941">
                  <a:extLst>
                    <a:ext uri="{9D8B030D-6E8A-4147-A177-3AD203B41FA5}">
                      <a16:colId xmlns:a16="http://schemas.microsoft.com/office/drawing/2014/main" val="2864246612"/>
                    </a:ext>
                  </a:extLst>
                </a:gridCol>
                <a:gridCol w="394941">
                  <a:extLst>
                    <a:ext uri="{9D8B030D-6E8A-4147-A177-3AD203B41FA5}">
                      <a16:colId xmlns:a16="http://schemas.microsoft.com/office/drawing/2014/main" val="2027053549"/>
                    </a:ext>
                  </a:extLst>
                </a:gridCol>
                <a:gridCol w="394941">
                  <a:extLst>
                    <a:ext uri="{9D8B030D-6E8A-4147-A177-3AD203B41FA5}">
                      <a16:colId xmlns:a16="http://schemas.microsoft.com/office/drawing/2014/main" val="712359106"/>
                    </a:ext>
                  </a:extLst>
                </a:gridCol>
                <a:gridCol w="394941">
                  <a:extLst>
                    <a:ext uri="{9D8B030D-6E8A-4147-A177-3AD203B41FA5}">
                      <a16:colId xmlns:a16="http://schemas.microsoft.com/office/drawing/2014/main" val="2629693254"/>
                    </a:ext>
                  </a:extLst>
                </a:gridCol>
                <a:gridCol w="394941">
                  <a:extLst>
                    <a:ext uri="{9D8B030D-6E8A-4147-A177-3AD203B41FA5}">
                      <a16:colId xmlns:a16="http://schemas.microsoft.com/office/drawing/2014/main" val="167562967"/>
                    </a:ext>
                  </a:extLst>
                </a:gridCol>
                <a:gridCol w="394941">
                  <a:extLst>
                    <a:ext uri="{9D8B030D-6E8A-4147-A177-3AD203B41FA5}">
                      <a16:colId xmlns:a16="http://schemas.microsoft.com/office/drawing/2014/main" val="422731901"/>
                    </a:ext>
                  </a:extLst>
                </a:gridCol>
                <a:gridCol w="394941">
                  <a:extLst>
                    <a:ext uri="{9D8B030D-6E8A-4147-A177-3AD203B41FA5}">
                      <a16:colId xmlns:a16="http://schemas.microsoft.com/office/drawing/2014/main" val="1413136380"/>
                    </a:ext>
                  </a:extLst>
                </a:gridCol>
                <a:gridCol w="394941">
                  <a:extLst>
                    <a:ext uri="{9D8B030D-6E8A-4147-A177-3AD203B41FA5}">
                      <a16:colId xmlns:a16="http://schemas.microsoft.com/office/drawing/2014/main" val="1555479147"/>
                    </a:ext>
                  </a:extLst>
                </a:gridCol>
                <a:gridCol w="394941">
                  <a:extLst>
                    <a:ext uri="{9D8B030D-6E8A-4147-A177-3AD203B41FA5}">
                      <a16:colId xmlns:a16="http://schemas.microsoft.com/office/drawing/2014/main" val="3609031428"/>
                    </a:ext>
                  </a:extLst>
                </a:gridCol>
                <a:gridCol w="394941">
                  <a:extLst>
                    <a:ext uri="{9D8B030D-6E8A-4147-A177-3AD203B41FA5}">
                      <a16:colId xmlns:a16="http://schemas.microsoft.com/office/drawing/2014/main" val="1764863448"/>
                    </a:ext>
                  </a:extLst>
                </a:gridCol>
              </a:tblGrid>
              <a:tr h="181923">
                <a:tc rowSpan="3">
                  <a:txBody>
                    <a:bodyPr/>
                    <a:lstStyle/>
                    <a:p>
                      <a:pPr algn="ctr" rtl="0" fontAlgn="ctr"/>
                      <a:r>
                        <a:rPr lang="en-US" sz="1200" b="1" i="0" u="none" strike="noStrike" dirty="0">
                          <a:solidFill>
                            <a:srgbClr val="FFFFFF"/>
                          </a:solidFill>
                          <a:effectLst/>
                          <a:latin typeface="Calibri" panose="020F0502020204030204" pitchFamily="34" charset="0"/>
                        </a:rPr>
                        <a:t>Activity</a:t>
                      </a:r>
                    </a:p>
                  </a:txBody>
                  <a:tcPr marL="28285" marR="0" marT="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gridSpan="20">
                  <a:txBody>
                    <a:bodyPr/>
                    <a:lstStyle/>
                    <a:p>
                      <a:pPr algn="ctr" rtl="0" fontAlgn="ctr"/>
                      <a:r>
                        <a:rPr lang="en-US" sz="900" b="1" i="0" u="none" strike="noStrike" dirty="0">
                          <a:solidFill>
                            <a:srgbClr val="FFFFFF"/>
                          </a:solidFill>
                          <a:effectLst/>
                          <a:latin typeface="Calibri" panose="020F0502020204030204" pitchFamily="34" charset="0"/>
                        </a:rPr>
                        <a:t>Estimated Timeline</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907011"/>
                  </a:ext>
                </a:extLst>
              </a:tr>
              <a:tr h="181923">
                <a:tc v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2</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3</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4</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5</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6</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7</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8</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9</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10</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extLst>
                  <a:ext uri="{0D108BD9-81ED-4DB2-BD59-A6C34878D82A}">
                    <a16:rowId xmlns:a16="http://schemas.microsoft.com/office/drawing/2014/main" val="940859956"/>
                  </a:ext>
                </a:extLst>
              </a:tr>
              <a:tr h="170551">
                <a:tc vMerge="1">
                  <a:txBody>
                    <a:bodyPr/>
                    <a:lstStyle/>
                    <a:p>
                      <a:endParaRPr lang="en-US"/>
                    </a:p>
                  </a:txBody>
                  <a:tcPr/>
                </a:tc>
                <a:tc>
                  <a:txBody>
                    <a:bodyPr/>
                    <a:lstStyle/>
                    <a:p>
                      <a:pPr algn="ctr" rtl="0" fontAlgn="ctr"/>
                      <a:r>
                        <a:rPr lang="en-US" sz="700" b="1" i="0" u="none" strike="noStrike" dirty="0">
                          <a:solidFill>
                            <a:srgbClr val="FFFFFF"/>
                          </a:solidFill>
                          <a:effectLst/>
                          <a:latin typeface="Calibri" panose="020F0502020204030204" pitchFamily="34" charset="0"/>
                        </a:rPr>
                        <a:t>Week 1</a:t>
                      </a:r>
                    </a:p>
                  </a:txBody>
                  <a:tcPr marL="28285" marR="0" marT="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10</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11</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20</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extLst>
                  <a:ext uri="{0D108BD9-81ED-4DB2-BD59-A6C34878D82A}">
                    <a16:rowId xmlns:a16="http://schemas.microsoft.com/office/drawing/2014/main" val="2631021193"/>
                  </a:ext>
                </a:extLst>
              </a:tr>
              <a:tr h="170551">
                <a:tc>
                  <a:txBody>
                    <a:bodyPr/>
                    <a:lstStyle/>
                    <a:p>
                      <a:pPr algn="l" fontAlgn="ctr"/>
                      <a:r>
                        <a:rPr lang="en-US" sz="800" b="0" i="0" u="none" strike="noStrike" dirty="0">
                          <a:solidFill>
                            <a:schemeClr val="accent5">
                              <a:lumMod val="75000"/>
                            </a:schemeClr>
                          </a:solidFill>
                          <a:effectLst/>
                          <a:latin typeface="Calibri" panose="020F0502020204030204" pitchFamily="34" charset="0"/>
                        </a:rPr>
                        <a:t>Access Set Up</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hMerge="1">
                  <a:txBody>
                    <a:bodyPr/>
                    <a:lstStyle/>
                    <a:p>
                      <a:endParaRPr lang="en-US"/>
                    </a:p>
                  </a:txBody>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9525" cap="flat" cmpd="sng" algn="ctr">
                      <a:solidFill>
                        <a:schemeClr val="bg1">
                          <a:lumMod val="75000"/>
                        </a:schemeClr>
                      </a:solidFill>
                      <a:prstDash val="sys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10278515"/>
                  </a:ext>
                </a:extLst>
              </a:tr>
              <a:tr h="170551">
                <a:tc>
                  <a:txBody>
                    <a:bodyPr/>
                    <a:lstStyle/>
                    <a:p>
                      <a:pPr algn="l" fontAlgn="ctr"/>
                      <a:r>
                        <a:rPr lang="en-US" sz="800" b="0" i="0" u="none" strike="noStrike" dirty="0">
                          <a:solidFill>
                            <a:schemeClr val="accent5">
                              <a:lumMod val="75000"/>
                            </a:schemeClr>
                          </a:solidFill>
                          <a:effectLst/>
                          <a:latin typeface="Calibri" panose="020F0502020204030204" pitchFamily="34" charset="0"/>
                        </a:rPr>
                        <a:t>Understanding the existing architecture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9525" cap="flat" cmpd="sng" algn="ctr">
                      <a:solidFill>
                        <a:schemeClr val="bg1">
                          <a:lumMod val="75000"/>
                        </a:schemeClr>
                      </a:solidFill>
                      <a:prstDash val="sysDot"/>
                      <a:round/>
                      <a:headEnd type="none" w="med" len="med"/>
                      <a:tailEnd type="none" w="med" len="med"/>
                    </a:lnL>
                    <a:lnR>
                      <a:noFill/>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a:noFill/>
                    </a:lnB>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367559973"/>
                  </a:ext>
                </a:extLst>
              </a:tr>
              <a:tr h="170551">
                <a:tc>
                  <a:txBody>
                    <a:bodyPr/>
                    <a:lstStyle/>
                    <a:p>
                      <a:pPr algn="l" fontAlgn="ctr"/>
                      <a:r>
                        <a:rPr lang="en-US" sz="800" b="0" i="0" u="none" strike="noStrike" dirty="0">
                          <a:solidFill>
                            <a:schemeClr val="accent5">
                              <a:lumMod val="75000"/>
                            </a:schemeClr>
                          </a:solidFill>
                          <a:effectLst/>
                          <a:latin typeface="Calibri" panose="020F0502020204030204" pitchFamily="34" charset="0"/>
                        </a:rPr>
                        <a:t>Metrics prioritization &amp; introduction to business teams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9525" cap="flat" cmpd="sng" algn="ctr">
                      <a:solidFill>
                        <a:schemeClr val="bg1">
                          <a:lumMod val="75000"/>
                        </a:schemeClr>
                      </a:solidFill>
                      <a:prstDash val="sys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3302667553"/>
                  </a:ext>
                </a:extLst>
              </a:tr>
              <a:tr h="248116">
                <a:tc>
                  <a:txBody>
                    <a:bodyPr/>
                    <a:lstStyle/>
                    <a:p>
                      <a:pPr algn="l" fontAlgn="ctr"/>
                      <a:r>
                        <a:rPr lang="en-US" sz="800" b="0" i="0" u="none" strike="noStrike" dirty="0">
                          <a:solidFill>
                            <a:srgbClr val="338847"/>
                          </a:solidFill>
                          <a:effectLst/>
                          <a:latin typeface="Calibri" panose="020F0502020204030204" pitchFamily="34" charset="0"/>
                        </a:rPr>
                        <a:t>Lexical Parser development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gridSpan="4">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884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solidFill>
                        <a:srgbClr val="808080"/>
                      </a:solidFill>
                      <a:prstDash val="dot"/>
                      <a:round/>
                      <a:headEnd type="none" w="med" len="med"/>
                      <a:tailEnd type="none" w="med" len="med"/>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3301673491"/>
                  </a:ext>
                </a:extLst>
              </a:tr>
              <a:tr h="216032">
                <a:tc>
                  <a:txBody>
                    <a:bodyPr/>
                    <a:lstStyle/>
                    <a:p>
                      <a:pPr algn="l" fontAlgn="ctr"/>
                      <a:r>
                        <a:rPr lang="en-US" sz="800" b="0" i="0" u="none" strike="noStrike" dirty="0">
                          <a:solidFill>
                            <a:srgbClr val="338847"/>
                          </a:solidFill>
                          <a:effectLst/>
                          <a:latin typeface="Calibri" panose="020F0502020204030204" pitchFamily="34" charset="0"/>
                        </a:rPr>
                        <a:t>Understanding metrics definitions &amp; frequency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2"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8847"/>
                    </a:solidFill>
                  </a:tcPr>
                </a:tc>
                <a:tc rowSpan="2" hMerge="1">
                  <a:txBody>
                    <a:bodyPr/>
                    <a:lstStyle/>
                    <a:p>
                      <a:endParaRPr lang="en-US"/>
                    </a:p>
                  </a:txBody>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dash"/>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dash"/>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a:noFill/>
                    </a:lnB>
                  </a:tcPr>
                </a:tc>
                <a:extLst>
                  <a:ext uri="{0D108BD9-81ED-4DB2-BD59-A6C34878D82A}">
                    <a16:rowId xmlns:a16="http://schemas.microsoft.com/office/drawing/2014/main" val="3800897187"/>
                  </a:ext>
                </a:extLst>
              </a:tr>
              <a:tr h="216032">
                <a:tc>
                  <a:txBody>
                    <a:bodyPr/>
                    <a:lstStyle/>
                    <a:p>
                      <a:pPr algn="l" fontAlgn="ctr"/>
                      <a:r>
                        <a:rPr lang="en-US" sz="800" b="0" i="0" u="none" strike="noStrike" dirty="0">
                          <a:solidFill>
                            <a:srgbClr val="338847"/>
                          </a:solidFill>
                          <a:effectLst/>
                          <a:latin typeface="Calibri" panose="020F0502020204030204" pitchFamily="34" charset="0"/>
                        </a:rPr>
                        <a:t>Understanding the existing lineage for each metric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4228953336"/>
                  </a:ext>
                </a:extLst>
              </a:tr>
              <a:tr h="248116">
                <a:tc>
                  <a:txBody>
                    <a:bodyPr/>
                    <a:lstStyle/>
                    <a:p>
                      <a:pPr algn="l" fontAlgn="ctr"/>
                      <a:r>
                        <a:rPr lang="en-US" sz="800" b="0" i="0" u="none" strike="noStrike" dirty="0">
                          <a:solidFill>
                            <a:srgbClr val="886C66"/>
                          </a:solidFill>
                          <a:effectLst/>
                          <a:latin typeface="Calibri" panose="020F0502020204030204" pitchFamily="34" charset="0"/>
                        </a:rPr>
                        <a:t>Understand each data pipelines from source system to hive</a:t>
                      </a:r>
                    </a:p>
                  </a:txBody>
                  <a:tcPr marL="28285" marR="0" marT="0" marB="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404040"/>
                      </a:solidFill>
                      <a:prstDash val="dashDot"/>
                      <a:round/>
                      <a:headEnd type="none" w="med" len="med"/>
                      <a:tailEnd type="none" w="med" len="med"/>
                    </a:lnB>
                  </a:tcPr>
                </a:tc>
                <a:tc gridSpan="6">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rgbClr val="886C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dash"/>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642754856"/>
                  </a:ext>
                </a:extLst>
              </a:tr>
              <a:tr h="409324">
                <a:tc>
                  <a:txBody>
                    <a:bodyPr/>
                    <a:lstStyle/>
                    <a:p>
                      <a:pPr algn="l" fontAlgn="ctr"/>
                      <a:r>
                        <a:rPr lang="en-US" sz="800" b="0" i="0" u="none" strike="noStrike" dirty="0">
                          <a:solidFill>
                            <a:srgbClr val="886C66"/>
                          </a:solidFill>
                          <a:effectLst/>
                          <a:latin typeface="Calibri" panose="020F0502020204030204" pitchFamily="34" charset="0"/>
                        </a:rPr>
                        <a:t>Data import from Source Systems &amp; ETL process</a:t>
                      </a:r>
                    </a:p>
                  </a:txBody>
                  <a:tcPr marL="28285" marR="0" marT="0" marB="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6350" cap="flat" cmpd="sng" algn="ctr">
                      <a:solidFill>
                        <a:srgbClr val="404040"/>
                      </a:solidFill>
                      <a:prstDash val="dashDot"/>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dash"/>
                      <a:round/>
                      <a:headEnd type="none" w="med" len="med"/>
                      <a:tailEnd type="none" w="med" len="med"/>
                    </a:lnL>
                    <a:lnR>
                      <a:noFill/>
                    </a:lnR>
                    <a:lnT w="12700" cap="flat" cmpd="sng" algn="ctr">
                      <a:solidFill>
                        <a:schemeClr val="tx1"/>
                      </a:solidFill>
                      <a:prstDash val="dash"/>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ashDot"/>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808080"/>
                      </a:solidFill>
                      <a:prstDash val="dot"/>
                      <a:round/>
                      <a:headEnd type="none" w="med" len="med"/>
                      <a:tailEnd type="none" w="med" len="med"/>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ashDot"/>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6350" cap="flat" cmpd="sng" algn="ctr">
                      <a:noFill/>
                      <a:prstDash val="dash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rgbClr val="886C66"/>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gridSpan="4">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gridSpan="4">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6C66"/>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dash"/>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1892051645"/>
                  </a:ext>
                </a:extLst>
              </a:tr>
              <a:tr h="216032">
                <a:tc>
                  <a:txBody>
                    <a:bodyPr/>
                    <a:lstStyle/>
                    <a:p>
                      <a:pPr algn="l" fontAlgn="ctr"/>
                      <a:r>
                        <a:rPr lang="en-US" sz="800" b="0" i="0" u="none" strike="noStrike" dirty="0">
                          <a:solidFill>
                            <a:srgbClr val="0070C0"/>
                          </a:solidFill>
                          <a:effectLst/>
                          <a:latin typeface="Calibri" panose="020F0502020204030204" pitchFamily="34" charset="0"/>
                        </a:rPr>
                        <a:t>Design output tables &amp; respective columns based on the metrics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noFill/>
                      <a:prstDash val="dashDot"/>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ashDot"/>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solidFill>
                      <a:srgbClr val="44536A"/>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404040"/>
                      </a:solidFill>
                      <a:prstDash val="dashDot"/>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solidFill>
                      <a:srgbClr val="44536A"/>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solidFill>
                      <a:srgbClr val="44536A"/>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solidFill>
                      <a:srgbClr val="44536A"/>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noFill/>
                  </a:tcPr>
                </a:tc>
                <a:tc rowSpan="3" hMerge="1">
                  <a:txBody>
                    <a:bodyPr/>
                    <a:lstStyle/>
                    <a:p>
                      <a:endParaRPr lang="en-US"/>
                    </a:p>
                  </a:txBody>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a:noFill/>
                    </a:lnB>
                  </a:tcPr>
                </a:tc>
                <a:extLst>
                  <a:ext uri="{0D108BD9-81ED-4DB2-BD59-A6C34878D82A}">
                    <a16:rowId xmlns:a16="http://schemas.microsoft.com/office/drawing/2014/main" val="1551548263"/>
                  </a:ext>
                </a:extLst>
              </a:tr>
              <a:tr h="216032">
                <a:tc>
                  <a:txBody>
                    <a:bodyPr/>
                    <a:lstStyle/>
                    <a:p>
                      <a:pPr algn="l" fontAlgn="ctr"/>
                      <a:r>
                        <a:rPr lang="en-US" sz="800" b="0" i="0" u="none" strike="noStrike" dirty="0">
                          <a:solidFill>
                            <a:srgbClr val="0070C0"/>
                          </a:solidFill>
                          <a:effectLst/>
                          <a:latin typeface="Calibri" panose="020F0502020204030204" pitchFamily="34" charset="0"/>
                        </a:rPr>
                        <a:t>Create pipelines from existing Database (Hive) to destination data platform</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dirty="0"/>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a:noFill/>
                    </a:lnB>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48148832"/>
                  </a:ext>
                </a:extLst>
              </a:tr>
              <a:tr h="216032">
                <a:tc>
                  <a:txBody>
                    <a:bodyPr/>
                    <a:lstStyle/>
                    <a:p>
                      <a:pPr algn="l" fontAlgn="ctr"/>
                      <a:r>
                        <a:rPr lang="en-US" sz="800" b="0" i="0" u="none" strike="noStrike" dirty="0">
                          <a:solidFill>
                            <a:srgbClr val="0070C0"/>
                          </a:solidFill>
                          <a:effectLst/>
                          <a:latin typeface="Calibri" panose="020F0502020204030204" pitchFamily="34" charset="0"/>
                        </a:rPr>
                        <a:t>SLA bound Pipeline Orchestration &amp; Dependency Management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dash"/>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480476148"/>
                  </a:ext>
                </a:extLst>
              </a:tr>
              <a:tr h="216032">
                <a:tc>
                  <a:txBody>
                    <a:bodyPr/>
                    <a:lstStyle/>
                    <a:p>
                      <a:pPr algn="l" fontAlgn="ctr"/>
                      <a:r>
                        <a:rPr lang="en-US" sz="800" b="0" i="0" u="none" strike="noStrike" dirty="0">
                          <a:solidFill>
                            <a:srgbClr val="283439"/>
                          </a:solidFill>
                          <a:effectLst/>
                          <a:latin typeface="Calibri" panose="020F0502020204030204" pitchFamily="34" charset="0"/>
                        </a:rPr>
                        <a:t>Data Model design; alignment with ETL design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94A0"/>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94A0"/>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94A0"/>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94A0"/>
                    </a:solidFill>
                  </a:tcPr>
                </a:tc>
                <a:tc rowSpan="3" hMerge="1">
                  <a:txBody>
                    <a:bodyPr/>
                    <a:lstStyle/>
                    <a:p>
                      <a:endParaRPr lang="en-US"/>
                    </a:p>
                  </a:txBody>
                  <a:tcPr/>
                </a:tc>
                <a:tc rowSpan="3"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rowSpan="3" h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dash"/>
                      <a:round/>
                      <a:headEnd type="none" w="med" len="med"/>
                      <a:tailEnd type="none" w="med" len="med"/>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a:noFill/>
                    </a:lnB>
                  </a:tcPr>
                </a:tc>
                <a:extLst>
                  <a:ext uri="{0D108BD9-81ED-4DB2-BD59-A6C34878D82A}">
                    <a16:rowId xmlns:a16="http://schemas.microsoft.com/office/drawing/2014/main" val="3156732190"/>
                  </a:ext>
                </a:extLst>
              </a:tr>
              <a:tr h="216032">
                <a:tc>
                  <a:txBody>
                    <a:bodyPr/>
                    <a:lstStyle/>
                    <a:p>
                      <a:pPr algn="l" fontAlgn="ctr"/>
                      <a:r>
                        <a:rPr lang="en-US" sz="800" b="0" i="0" u="none" strike="noStrike" dirty="0">
                          <a:solidFill>
                            <a:srgbClr val="283439"/>
                          </a:solidFill>
                          <a:effectLst/>
                          <a:latin typeface="Calibri" panose="020F0502020204030204" pitchFamily="34" charset="0"/>
                        </a:rPr>
                        <a:t>Capturing  data in a staging environment &amp; data mart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solidFill>
                      <a:srgbClr val="7A94A0"/>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w="12700" cap="flat" cmpd="sng" algn="ctr">
                      <a:solidFill>
                        <a:schemeClr val="tx1"/>
                      </a:solidFill>
                      <a:prstDash val="dash"/>
                      <a:round/>
                      <a:headEnd type="none" w="med" len="med"/>
                      <a:tailEnd type="none" w="med" len="med"/>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dash"/>
                      <a:round/>
                      <a:headEnd type="none" w="med" len="med"/>
                      <a:tailEnd type="none" w="med" len="med"/>
                    </a:lnL>
                    <a:lnR w="6350" cap="flat" cmpd="sng" algn="ctr">
                      <a:solidFill>
                        <a:srgbClr val="808080"/>
                      </a:solidFill>
                      <a:prstDash val="dot"/>
                      <a:round/>
                      <a:headEnd type="none" w="med" len="med"/>
                      <a:tailEnd type="none" w="med" len="med"/>
                    </a:lnR>
                    <a:lnT>
                      <a:noFill/>
                    </a:lnT>
                    <a:lnB>
                      <a:noFill/>
                    </a:lnB>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58129637"/>
                  </a:ext>
                </a:extLst>
              </a:tr>
              <a:tr h="216032">
                <a:tc>
                  <a:txBody>
                    <a:bodyPr/>
                    <a:lstStyle/>
                    <a:p>
                      <a:pPr algn="l" fontAlgn="ctr"/>
                      <a:r>
                        <a:rPr lang="en-US" sz="800" b="0" i="0" u="none" strike="noStrike" dirty="0">
                          <a:solidFill>
                            <a:srgbClr val="283439"/>
                          </a:solidFill>
                          <a:effectLst/>
                          <a:latin typeface="Calibri" panose="020F0502020204030204" pitchFamily="34" charset="0"/>
                        </a:rPr>
                        <a:t>Aggregate data models to enable analytics reporting &amp;</a:t>
                      </a:r>
                      <a:r>
                        <a:rPr lang="en-US" sz="800" b="0" i="0" u="none" strike="noStrike" baseline="0" dirty="0">
                          <a:solidFill>
                            <a:srgbClr val="283439"/>
                          </a:solidFill>
                          <a:effectLst/>
                          <a:latin typeface="Calibri" panose="020F0502020204030204" pitchFamily="34" charset="0"/>
                        </a:rPr>
                        <a:t> for</a:t>
                      </a:r>
                      <a:r>
                        <a:rPr lang="en-US" sz="800" b="0" i="0" u="none" strike="noStrike" dirty="0">
                          <a:solidFill>
                            <a:srgbClr val="283439"/>
                          </a:solidFill>
                          <a:effectLst/>
                          <a:latin typeface="Calibri" panose="020F0502020204030204" pitchFamily="34" charset="0"/>
                        </a:rPr>
                        <a:t> business consumption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w="12700" cap="flat" cmpd="sng" algn="ctr">
                      <a:solidFill>
                        <a:schemeClr val="tx1"/>
                      </a:solidFill>
                      <a:prstDash val="dash"/>
                      <a:round/>
                      <a:headEnd type="none" w="med" len="med"/>
                      <a:tailEnd type="none" w="med" len="med"/>
                    </a:lnR>
                    <a:lnT>
                      <a:noFill/>
                    </a:lnT>
                    <a:lnB w="12700" cap="flat" cmpd="sng" algn="ctr">
                      <a:solidFill>
                        <a:schemeClr val="tx1"/>
                      </a:solidFill>
                      <a:prstDash val="dash"/>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dash"/>
                      <a:round/>
                      <a:headEnd type="none" w="med" len="med"/>
                      <a:tailEnd type="none" w="med" len="med"/>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635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3712158857"/>
                  </a:ext>
                </a:extLst>
              </a:tr>
              <a:tr h="216032">
                <a:tc>
                  <a:txBody>
                    <a:bodyPr/>
                    <a:lstStyle/>
                    <a:p>
                      <a:pPr algn="l" fontAlgn="ctr"/>
                      <a:r>
                        <a:rPr lang="en-US" sz="800" b="0" i="0" u="none" strike="noStrike" dirty="0">
                          <a:solidFill>
                            <a:srgbClr val="6C4E7C"/>
                          </a:solidFill>
                          <a:effectLst/>
                          <a:latin typeface="Calibri" panose="020F0502020204030204" pitchFamily="34" charset="0"/>
                        </a:rPr>
                        <a:t>Data quality scoring: Log all activities, data &amp; analyze quality of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5"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700" b="0" i="0" u="none" strike="noStrike" dirty="0">
                          <a:solidFill>
                            <a:srgbClr val="37464D"/>
                          </a:solidFill>
                          <a:effectLst/>
                          <a:latin typeface="Arial" panose="020B0604020202020204" pitchFamily="34" charset="0"/>
                        </a:rPr>
                        <a:t> </a:t>
                      </a:r>
                    </a:p>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5"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5" gridSpan="2">
                  <a:txBody>
                    <a:bodyPr/>
                    <a:lstStyle/>
                    <a:p>
                      <a:pPr algn="l" fontAlgn="ctr"/>
                      <a:r>
                        <a:rPr lang="en-US" sz="700" b="0" i="0" u="none" strike="noStrike" dirty="0">
                          <a:solidFill>
                            <a:srgbClr val="37464D"/>
                          </a:solidFill>
                          <a:effectLst/>
                          <a:latin typeface="Calibri" panose="020F0502020204030204" pitchFamily="34" charset="0"/>
                        </a:rPr>
                        <a:t> </a:t>
                      </a:r>
                    </a:p>
                    <a:p>
                      <a:pPr algn="l" fontAlgn="ctr"/>
                      <a:r>
                        <a:rPr lang="en-US" sz="700" b="0" i="0" u="none" strike="noStrike" dirty="0">
                          <a:solidFill>
                            <a:srgbClr val="37464D"/>
                          </a:solidFill>
                          <a:effectLst/>
                          <a:latin typeface="Calibri" panose="020F0502020204030204" pitchFamily="34" charset="0"/>
                        </a:rPr>
                        <a:t> </a:t>
                      </a:r>
                    </a:p>
                    <a:p>
                      <a:pPr algn="l" fontAlgn="ctr"/>
                      <a:r>
                        <a:rPr lang="en-US" sz="700" b="0" i="0" u="none" strike="noStrike" dirty="0">
                          <a:solidFill>
                            <a:srgbClr val="37464D"/>
                          </a:solidFill>
                          <a:effectLst/>
                          <a:latin typeface="Calibri" panose="020F0502020204030204" pitchFamily="34" charset="0"/>
                        </a:rPr>
                        <a:t> </a:t>
                      </a:r>
                    </a:p>
                    <a:p>
                      <a:pPr algn="l" fontAlgn="ctr"/>
                      <a:r>
                        <a:rPr lang="en-US" sz="700" b="0" i="0" u="none" strike="noStrike" dirty="0">
                          <a:solidFill>
                            <a:srgbClr val="37464D"/>
                          </a:solidFill>
                          <a:effectLst/>
                          <a:latin typeface="Calibri" panose="020F0502020204030204" pitchFamily="34" charset="0"/>
                        </a:rPr>
                        <a:t> </a:t>
                      </a:r>
                    </a:p>
                    <a:p>
                      <a:pPr algn="l" fontAlgn="ctr"/>
                      <a:r>
                        <a:rPr lang="en-US" sz="700" b="0" i="0" u="none" strike="noStrike" dirty="0">
                          <a:solidFill>
                            <a:srgbClr val="37464D"/>
                          </a:solidFill>
                          <a:effectLst/>
                          <a:latin typeface="Calibri" panose="020F0502020204030204" pitchFamily="34" charset="0"/>
                        </a:rPr>
                        <a:t> </a:t>
                      </a:r>
                    </a:p>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5" hMerge="1">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a:noFill/>
                    </a:lnB>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2" hMerge="1">
                  <a:txBody>
                    <a:bodyPr/>
                    <a:lstStyle/>
                    <a:p>
                      <a:endParaRPr lang="en-US"/>
                    </a:p>
                  </a:txBody>
                  <a:tcPr/>
                </a:tc>
                <a:tc rowSpan="3" gridSpan="8">
                  <a:txBody>
                    <a:bodyPr/>
                    <a:lstStyle/>
                    <a:p>
                      <a:pPr algn="ctr" rtl="0" fontAlgn="ctr"/>
                      <a:endParaRPr lang="en-US" sz="500" b="0" i="0" u="none" strike="noStrike" dirty="0">
                        <a:solidFill>
                          <a:srgbClr val="FFFFFF"/>
                        </a:solidFill>
                        <a:effectLst/>
                        <a:latin typeface="Segoe UI" panose="020B0502040204020203"/>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3" hMerge="1">
                  <a:txBody>
                    <a:bodyPr/>
                    <a:lstStyle/>
                    <a:p>
                      <a:endParaRPr lang="en-US"/>
                    </a:p>
                  </a:txBody>
                  <a:tcPr/>
                </a:tc>
                <a:tc rowSpan="3"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3" hMerge="1">
                  <a:txBody>
                    <a:bodyPr/>
                    <a:lstStyle/>
                    <a:p>
                      <a:endParaRPr lang="en-US"/>
                    </a:p>
                  </a:txBody>
                  <a:tcPr/>
                </a:tc>
                <a:tc rowSpan="3"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3" hMerge="1">
                  <a:txBody>
                    <a:bodyPr/>
                    <a:lstStyle/>
                    <a:p>
                      <a:endParaRPr lang="en-US"/>
                    </a:p>
                  </a:txBody>
                  <a:tcPr/>
                </a:tc>
                <a:tc rowSpan="3" hMerge="1">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3" hMerge="1">
                  <a:txBody>
                    <a:bodyPr/>
                    <a:lstStyle/>
                    <a:p>
                      <a:endParaRPr lang="en-US"/>
                    </a:p>
                  </a:txBody>
                  <a:tcPr/>
                </a:tc>
                <a:tc rowSpan="5"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rowSpan="5" hMerge="1">
                  <a:txBody>
                    <a:bodyPr/>
                    <a:lstStyle/>
                    <a:p>
                      <a:endParaRPr lang="en-US"/>
                    </a:p>
                  </a:txBody>
                  <a:tcPr/>
                </a:tc>
                <a:tc rowSpan="5">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solidFill>
                        <a:srgbClr val="808080"/>
                      </a:solidFill>
                      <a:prstDash val="dot"/>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rowSpan="5">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dash"/>
                      <a:round/>
                      <a:headEnd type="none" w="med" len="med"/>
                      <a:tailEnd type="none" w="med" len="med"/>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a:noFill/>
                    </a:lnB>
                  </a:tcPr>
                </a:tc>
                <a:extLst>
                  <a:ext uri="{0D108BD9-81ED-4DB2-BD59-A6C34878D82A}">
                    <a16:rowId xmlns:a16="http://schemas.microsoft.com/office/drawing/2014/main" val="576015808"/>
                  </a:ext>
                </a:extLst>
              </a:tr>
              <a:tr h="0">
                <a:tc rowSpan="3">
                  <a:txBody>
                    <a:bodyPr/>
                    <a:lstStyle/>
                    <a:p>
                      <a:pPr algn="l" fontAlgn="ctr"/>
                      <a:r>
                        <a:rPr lang="en-US" sz="800" b="0" i="0" u="none" strike="noStrike" dirty="0">
                          <a:solidFill>
                            <a:srgbClr val="6C4E7C"/>
                          </a:solidFill>
                          <a:effectLst/>
                          <a:latin typeface="Calibri" panose="020F0502020204030204" pitchFamily="34" charset="0"/>
                        </a:rPr>
                        <a:t>Enforce, track &amp; audit the prescribed ACLs, SLAs &amp; schedules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pPr algn="l" fontAlgn="ctr"/>
                      <a:endParaRPr lang="en-US" sz="700" b="0" i="0" u="none" strike="noStrike">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8"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a:noFill/>
                    </a:lnB>
                  </a:tcPr>
                </a:tc>
                <a:tc rowSpan="3">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08797008"/>
                  </a:ext>
                </a:extLst>
              </a:tr>
              <a:tr h="0">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rowSpan="3"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rowSpan="3" hMerge="1">
                  <a:txBody>
                    <a:bodyPr/>
                    <a:lstStyle/>
                    <a:p>
                      <a:endParaRPr lang="en-US"/>
                    </a:p>
                  </a:txBody>
                  <a:tcPr/>
                </a:tc>
                <a:tc gridSpan="8"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038312842"/>
                  </a:ext>
                </a:extLst>
              </a:tr>
              <a:tr h="0">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4E7C"/>
                    </a:solidFill>
                  </a:tcPr>
                </a:tc>
                <a:tc rowSpan="2" h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48014138"/>
                  </a:ext>
                </a:extLst>
              </a:tr>
              <a:tr h="216032">
                <a:tc>
                  <a:txBody>
                    <a:bodyPr/>
                    <a:lstStyle/>
                    <a:p>
                      <a:pPr algn="l" fontAlgn="ctr"/>
                      <a:r>
                        <a:rPr lang="en-US" sz="800" b="0" i="0" u="none" strike="noStrike" dirty="0">
                          <a:solidFill>
                            <a:srgbClr val="6C4E7C"/>
                          </a:solidFill>
                          <a:effectLst/>
                          <a:latin typeface="Calibri" panose="020F0502020204030204" pitchFamily="34" charset="0"/>
                        </a:rPr>
                        <a:t>Document metrics ownership &amp; definitions to enable reliability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a:noFill/>
                    </a:lnL>
                    <a:lnR w="12700" cap="flat" cmpd="sng" algn="ctr">
                      <a:noFill/>
                      <a:prstDash val="solid"/>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dash"/>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610798953"/>
                  </a:ext>
                </a:extLst>
              </a:tr>
              <a:tr h="409324">
                <a:tc>
                  <a:txBody>
                    <a:bodyPr/>
                    <a:lstStyle/>
                    <a:p>
                      <a:pPr algn="l" fontAlgn="ctr"/>
                      <a:r>
                        <a:rPr lang="en-US" sz="800" b="0" i="0" u="none" strike="noStrike" dirty="0">
                          <a:solidFill>
                            <a:srgbClr val="42847A"/>
                          </a:solidFill>
                          <a:effectLst/>
                          <a:latin typeface="Calibri" panose="020F0502020204030204" pitchFamily="34" charset="0"/>
                        </a:rPr>
                        <a:t>Establish metrics accuracy certification &amp; feedback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6350" cap="flat" cmpd="sng" algn="ctr">
                      <a:solidFill>
                        <a:srgbClr val="808080"/>
                      </a:solidFill>
                      <a:prstDash val="dot"/>
                      <a:round/>
                      <a:headEnd type="none" w="med" len="med"/>
                      <a:tailEnd type="none" w="med" len="med"/>
                    </a:lnT>
                    <a:lnB>
                      <a:noFill/>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hMerge="1">
                  <a:txBody>
                    <a:bodyPr/>
                    <a:lstStyle/>
                    <a:p>
                      <a:endParaRPr lang="en-US"/>
                    </a:p>
                  </a:txBody>
                  <a:tcPr>
                    <a:lnL>
                      <a:noFill/>
                    </a:lnL>
                    <a:lnR>
                      <a:noFill/>
                    </a:lnR>
                    <a:lnT w="6350" cap="flat" cmpd="sng" algn="ctr">
                      <a:solidFill>
                        <a:srgbClr val="808080"/>
                      </a:solidFill>
                      <a:prstDash val="dot"/>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6350" cap="flat" cmpd="sng" algn="ctr">
                      <a:solidFill>
                        <a:srgbClr val="808080"/>
                      </a:solidFill>
                      <a:prstDash val="dot"/>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808080"/>
                      </a:solidFill>
                      <a:prstDash val="dot"/>
                      <a:round/>
                      <a:headEnd type="none" w="med" len="med"/>
                      <a:tailEnd type="none" w="med" len="med"/>
                    </a:lnB>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solidFill>
                        <a:srgbClr val="808080"/>
                      </a:solidFill>
                      <a:prstDash val="dot"/>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6350" cap="flat" cmpd="sng" algn="ctr">
                      <a:solidFill>
                        <a:srgbClr val="808080"/>
                      </a:solidFill>
                      <a:prstDash val="dot"/>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7732051"/>
                  </a:ext>
                </a:extLst>
              </a:tr>
              <a:tr h="216032">
                <a:tc>
                  <a:txBody>
                    <a:bodyPr/>
                    <a:lstStyle/>
                    <a:p>
                      <a:pPr algn="l" fontAlgn="ctr"/>
                      <a:r>
                        <a:rPr lang="en-US" sz="800" b="0" i="0" u="none" strike="noStrike" dirty="0">
                          <a:solidFill>
                            <a:srgbClr val="42847A"/>
                          </a:solidFill>
                          <a:effectLst/>
                          <a:latin typeface="Calibri" panose="020F0502020204030204" pitchFamily="34" charset="0"/>
                        </a:rPr>
                        <a:t>Establish operational cadence for data &amp; systems availability/monitoring</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a:noFill/>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solidFill>
                        <a:schemeClr val="tx1"/>
                      </a:solidFill>
                      <a:prstDash val="dash"/>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36759313"/>
                  </a:ext>
                </a:extLst>
              </a:tr>
            </a:tbl>
          </a:graphicData>
        </a:graphic>
      </p:graphicFrame>
      <p:sp>
        <p:nvSpPr>
          <p:cNvPr id="31" name="TextBox 30">
            <a:extLst>
              <a:ext uri="{FF2B5EF4-FFF2-40B4-BE49-F238E27FC236}">
                <a16:creationId xmlns:a16="http://schemas.microsoft.com/office/drawing/2014/main" id="{E26BF4B9-CD2A-FB4A-92F0-091BDA837194}"/>
              </a:ext>
            </a:extLst>
          </p:cNvPr>
          <p:cNvSpPr txBox="1"/>
          <p:nvPr/>
        </p:nvSpPr>
        <p:spPr>
          <a:xfrm>
            <a:off x="651510" y="2120762"/>
            <a:ext cx="184731" cy="369332"/>
          </a:xfrm>
          <a:prstGeom prst="rect">
            <a:avLst/>
          </a:prstGeom>
          <a:noFill/>
        </p:spPr>
        <p:txBody>
          <a:bodyPr wrap="none" rtlCol="0">
            <a:spAutoFit/>
          </a:bodyPr>
          <a:lstStyle/>
          <a:p>
            <a:endParaRPr lang="en-US" dirty="0">
              <a:solidFill>
                <a:srgbClr val="000000"/>
              </a:solidFill>
            </a:endParaRPr>
          </a:p>
        </p:txBody>
      </p:sp>
      <p:grpSp>
        <p:nvGrpSpPr>
          <p:cNvPr id="36" name="Group 35">
            <a:extLst>
              <a:ext uri="{FF2B5EF4-FFF2-40B4-BE49-F238E27FC236}">
                <a16:creationId xmlns:a16="http://schemas.microsoft.com/office/drawing/2014/main" id="{D6D9CF7C-FE43-F84C-8ACA-0264F31DBD6B}"/>
              </a:ext>
            </a:extLst>
          </p:cNvPr>
          <p:cNvGrpSpPr/>
          <p:nvPr/>
        </p:nvGrpSpPr>
        <p:grpSpPr>
          <a:xfrm>
            <a:off x="41452" y="1879674"/>
            <a:ext cx="1524458" cy="4938818"/>
            <a:chOff x="240539" y="1362092"/>
            <a:chExt cx="1524458" cy="4938818"/>
          </a:xfrm>
        </p:grpSpPr>
        <p:sp>
          <p:nvSpPr>
            <p:cNvPr id="33" name="Pentagon 36">
              <a:extLst>
                <a:ext uri="{FF2B5EF4-FFF2-40B4-BE49-F238E27FC236}">
                  <a16:creationId xmlns:a16="http://schemas.microsoft.com/office/drawing/2014/main" id="{59E2D4E9-3B58-6141-B127-5A8DC8F7728E}"/>
                </a:ext>
              </a:extLst>
            </p:cNvPr>
            <p:cNvSpPr/>
            <p:nvPr/>
          </p:nvSpPr>
          <p:spPr bwMode="auto">
            <a:xfrm rot="5400000">
              <a:off x="399608" y="4935524"/>
              <a:ext cx="1206317" cy="1524455"/>
            </a:xfrm>
            <a:prstGeom prst="homePlate">
              <a:avLst>
                <a:gd name="adj" fmla="val 24450"/>
              </a:avLst>
            </a:prstGeom>
            <a:solidFill>
              <a:srgbClr val="42847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Pentagon 36">
              <a:extLst>
                <a:ext uri="{FF2B5EF4-FFF2-40B4-BE49-F238E27FC236}">
                  <a16:creationId xmlns:a16="http://schemas.microsoft.com/office/drawing/2014/main" id="{0C8ADCD4-D892-8041-BA8B-0D67F43D48EA}"/>
                </a:ext>
              </a:extLst>
            </p:cNvPr>
            <p:cNvSpPr/>
            <p:nvPr/>
          </p:nvSpPr>
          <p:spPr bwMode="auto">
            <a:xfrm rot="5400000">
              <a:off x="462348" y="4274303"/>
              <a:ext cx="1080840" cy="1524455"/>
            </a:xfrm>
            <a:prstGeom prst="homePlate">
              <a:avLst>
                <a:gd name="adj" fmla="val 24450"/>
              </a:avLst>
            </a:prstGeom>
            <a:solidFill>
              <a:srgbClr val="6B4E7C"/>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BCEA284C-2A33-4847-94C3-E9B1BF13F9C1}"/>
                </a:ext>
              </a:extLst>
            </p:cNvPr>
            <p:cNvGrpSpPr/>
            <p:nvPr/>
          </p:nvGrpSpPr>
          <p:grpSpPr>
            <a:xfrm>
              <a:off x="240540" y="1362092"/>
              <a:ext cx="1524457" cy="3475781"/>
              <a:chOff x="632707" y="1557152"/>
              <a:chExt cx="1524457" cy="3475781"/>
            </a:xfrm>
          </p:grpSpPr>
          <p:sp>
            <p:nvSpPr>
              <p:cNvPr id="13" name="Pentagon 36">
                <a:extLst>
                  <a:ext uri="{FF2B5EF4-FFF2-40B4-BE49-F238E27FC236}">
                    <a16:creationId xmlns:a16="http://schemas.microsoft.com/office/drawing/2014/main" id="{18A95423-3015-8F40-B1CF-723AEE38C280}"/>
                  </a:ext>
                </a:extLst>
              </p:cNvPr>
              <p:cNvSpPr/>
              <p:nvPr/>
            </p:nvSpPr>
            <p:spPr bwMode="auto">
              <a:xfrm rot="5400000">
                <a:off x="896242" y="3772010"/>
                <a:ext cx="997390" cy="1524455"/>
              </a:xfrm>
              <a:prstGeom prst="homePlate">
                <a:avLst>
                  <a:gd name="adj" fmla="val 24450"/>
                </a:avLst>
              </a:prstGeom>
              <a:solidFill>
                <a:srgbClr val="7A94A0"/>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Pentagon 37">
                <a:extLst>
                  <a:ext uri="{FF2B5EF4-FFF2-40B4-BE49-F238E27FC236}">
                    <a16:creationId xmlns:a16="http://schemas.microsoft.com/office/drawing/2014/main" id="{9AAD24C2-6E73-E04F-89FA-D7DD38F92609}"/>
                  </a:ext>
                </a:extLst>
              </p:cNvPr>
              <p:cNvSpPr/>
              <p:nvPr/>
            </p:nvSpPr>
            <p:spPr bwMode="auto">
              <a:xfrm rot="5400000">
                <a:off x="901956" y="3114784"/>
                <a:ext cx="985957" cy="1524455"/>
              </a:xfrm>
              <a:prstGeom prst="homePlate">
                <a:avLst>
                  <a:gd name="adj" fmla="val 24450"/>
                </a:avLst>
              </a:prstGeom>
              <a:solidFill>
                <a:srgbClr val="44536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Pentagon 38">
                <a:extLst>
                  <a:ext uri="{FF2B5EF4-FFF2-40B4-BE49-F238E27FC236}">
                    <a16:creationId xmlns:a16="http://schemas.microsoft.com/office/drawing/2014/main" id="{B9A9D519-FA64-5643-804E-60E3ED9AB3E9}"/>
                  </a:ext>
                </a:extLst>
              </p:cNvPr>
              <p:cNvSpPr/>
              <p:nvPr/>
            </p:nvSpPr>
            <p:spPr bwMode="auto">
              <a:xfrm rot="5400000">
                <a:off x="935817" y="2425574"/>
                <a:ext cx="918237" cy="1524455"/>
              </a:xfrm>
              <a:prstGeom prst="homePlate">
                <a:avLst>
                  <a:gd name="adj" fmla="val 24450"/>
                </a:avLst>
              </a:prstGeom>
              <a:solidFill>
                <a:srgbClr val="886C66"/>
              </a:solidFill>
              <a:ln w="12700" cap="flat" cmpd="sng" algn="ctr">
                <a:solidFill>
                  <a:schemeClr val="tx1">
                    <a:lumMod val="95000"/>
                    <a:lumOff val="5000"/>
                  </a:schemeClr>
                </a:solidFill>
                <a:prstDash val="dash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39">
                <a:extLst>
                  <a:ext uri="{FF2B5EF4-FFF2-40B4-BE49-F238E27FC236}">
                    <a16:creationId xmlns:a16="http://schemas.microsoft.com/office/drawing/2014/main" id="{CBE277A8-AE86-644E-88EE-26829AAB991E}"/>
                  </a:ext>
                </a:extLst>
              </p:cNvPr>
              <p:cNvSpPr/>
              <p:nvPr/>
            </p:nvSpPr>
            <p:spPr bwMode="auto">
              <a:xfrm rot="5400000">
                <a:off x="928092" y="1732051"/>
                <a:ext cx="933689" cy="1524455"/>
              </a:xfrm>
              <a:prstGeom prst="homePlate">
                <a:avLst>
                  <a:gd name="adj" fmla="val 24450"/>
                </a:avLst>
              </a:prstGeom>
              <a:solidFill>
                <a:srgbClr val="338847"/>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40">
                <a:extLst>
                  <a:ext uri="{FF2B5EF4-FFF2-40B4-BE49-F238E27FC236}">
                    <a16:creationId xmlns:a16="http://schemas.microsoft.com/office/drawing/2014/main" id="{AC287D12-3300-E542-86E7-7D83852AC7F1}"/>
                  </a:ext>
                </a:extLst>
              </p:cNvPr>
              <p:cNvSpPr/>
              <p:nvPr/>
            </p:nvSpPr>
            <p:spPr bwMode="auto">
              <a:xfrm rot="5400000">
                <a:off x="1047281" y="1142580"/>
                <a:ext cx="695311" cy="1524455"/>
              </a:xfrm>
              <a:prstGeom prst="homePlate">
                <a:avLst>
                  <a:gd name="adj" fmla="val 24450"/>
                </a:avLst>
              </a:prstGeom>
              <a:solidFill>
                <a:schemeClr val="accent5">
                  <a:lumMod val="75000"/>
                </a:schemeClr>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72">
                <a:extLst>
                  <a:ext uri="{FF2B5EF4-FFF2-40B4-BE49-F238E27FC236}">
                    <a16:creationId xmlns:a16="http://schemas.microsoft.com/office/drawing/2014/main" id="{58482900-1301-7047-AA4F-F883C14156AF}"/>
                  </a:ext>
                </a:extLst>
              </p:cNvPr>
              <p:cNvSpPr txBox="1"/>
              <p:nvPr/>
            </p:nvSpPr>
            <p:spPr>
              <a:xfrm>
                <a:off x="699644" y="1812205"/>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Discovery</a:t>
                </a:r>
              </a:p>
            </p:txBody>
          </p:sp>
          <p:sp>
            <p:nvSpPr>
              <p:cNvPr id="19" name="TextBox 72">
                <a:extLst>
                  <a:ext uri="{FF2B5EF4-FFF2-40B4-BE49-F238E27FC236}">
                    <a16:creationId xmlns:a16="http://schemas.microsoft.com/office/drawing/2014/main" id="{49A3F7E5-EED9-154B-A58F-8F735C832734}"/>
                  </a:ext>
                </a:extLst>
              </p:cNvPr>
              <p:cNvSpPr txBox="1"/>
              <p:nvPr/>
            </p:nvSpPr>
            <p:spPr>
              <a:xfrm>
                <a:off x="699642" y="2431602"/>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Metrics Foundry</a:t>
                </a:r>
              </a:p>
            </p:txBody>
          </p:sp>
          <p:sp>
            <p:nvSpPr>
              <p:cNvPr id="20" name="TextBox 72">
                <a:extLst>
                  <a:ext uri="{FF2B5EF4-FFF2-40B4-BE49-F238E27FC236}">
                    <a16:creationId xmlns:a16="http://schemas.microsoft.com/office/drawing/2014/main" id="{005E4BA8-764F-B149-B0E2-6E7E6FEB372F}"/>
                  </a:ext>
                </a:extLst>
              </p:cNvPr>
              <p:cNvSpPr txBox="1"/>
              <p:nvPr/>
            </p:nvSpPr>
            <p:spPr>
              <a:xfrm>
                <a:off x="699642" y="3040512"/>
                <a:ext cx="1390584" cy="43088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Pipelines </a:t>
                </a:r>
              </a:p>
              <a:p>
                <a:pPr>
                  <a:defRPr/>
                </a:pPr>
                <a:r>
                  <a:rPr lang="en-IN" sz="800" b="1" i="1" kern="0" dirty="0">
                    <a:solidFill>
                      <a:prstClr val="white"/>
                    </a:solidFill>
                    <a:latin typeface="Segoe UI"/>
                  </a:rPr>
                  <a:t>(using source systems directly)</a:t>
                </a:r>
              </a:p>
            </p:txBody>
          </p:sp>
          <p:sp>
            <p:nvSpPr>
              <p:cNvPr id="21" name="TextBox 72">
                <a:extLst>
                  <a:ext uri="{FF2B5EF4-FFF2-40B4-BE49-F238E27FC236}">
                    <a16:creationId xmlns:a16="http://schemas.microsoft.com/office/drawing/2014/main" id="{40990C8C-4ADE-8740-A3C9-AC2F48FEDE1A}"/>
                  </a:ext>
                </a:extLst>
              </p:cNvPr>
              <p:cNvSpPr txBox="1"/>
              <p:nvPr/>
            </p:nvSpPr>
            <p:spPr>
              <a:xfrm>
                <a:off x="699642" y="3825740"/>
                <a:ext cx="1390584" cy="30777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Pipelines </a:t>
                </a:r>
              </a:p>
              <a:p>
                <a:pPr>
                  <a:defRPr/>
                </a:pPr>
                <a:r>
                  <a:rPr lang="en-IN" sz="800" b="1" i="1" kern="0" dirty="0">
                    <a:solidFill>
                      <a:prstClr val="white"/>
                    </a:solidFill>
                    <a:latin typeface="Segoe UI"/>
                  </a:rPr>
                  <a:t>(using existing Hive tables)</a:t>
                </a:r>
              </a:p>
            </p:txBody>
          </p:sp>
          <p:sp>
            <p:nvSpPr>
              <p:cNvPr id="22" name="TextBox 72">
                <a:extLst>
                  <a:ext uri="{FF2B5EF4-FFF2-40B4-BE49-F238E27FC236}">
                    <a16:creationId xmlns:a16="http://schemas.microsoft.com/office/drawing/2014/main" id="{9E83501B-C904-6E4B-8F8D-91296270BF9D}"/>
                  </a:ext>
                </a:extLst>
              </p:cNvPr>
              <p:cNvSpPr txBox="1"/>
              <p:nvPr/>
            </p:nvSpPr>
            <p:spPr>
              <a:xfrm>
                <a:off x="699642" y="457394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Mart</a:t>
                </a:r>
              </a:p>
            </p:txBody>
          </p:sp>
        </p:grpSp>
        <p:sp>
          <p:nvSpPr>
            <p:cNvPr id="34" name="TextBox 72">
              <a:extLst>
                <a:ext uri="{FF2B5EF4-FFF2-40B4-BE49-F238E27FC236}">
                  <a16:creationId xmlns:a16="http://schemas.microsoft.com/office/drawing/2014/main" id="{D39C3C2F-B388-6744-BA40-7E55C4816295}"/>
                </a:ext>
              </a:extLst>
            </p:cNvPr>
            <p:cNvSpPr txBox="1"/>
            <p:nvPr/>
          </p:nvSpPr>
          <p:spPr>
            <a:xfrm>
              <a:off x="307475" y="579322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UAT</a:t>
              </a:r>
            </a:p>
          </p:txBody>
        </p:sp>
        <p:sp>
          <p:nvSpPr>
            <p:cNvPr id="35" name="TextBox 72">
              <a:extLst>
                <a:ext uri="{FF2B5EF4-FFF2-40B4-BE49-F238E27FC236}">
                  <a16:creationId xmlns:a16="http://schemas.microsoft.com/office/drawing/2014/main" id="{36CB351B-90F1-1242-8C88-18E64E067585}"/>
                </a:ext>
              </a:extLst>
            </p:cNvPr>
            <p:cNvSpPr txBox="1"/>
            <p:nvPr/>
          </p:nvSpPr>
          <p:spPr>
            <a:xfrm>
              <a:off x="307475" y="5002260"/>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Governance</a:t>
              </a:r>
            </a:p>
          </p:txBody>
        </p:sp>
      </p:grpSp>
      <p:sp>
        <p:nvSpPr>
          <p:cNvPr id="38" name="5-Point Star 37">
            <a:extLst>
              <a:ext uri="{FF2B5EF4-FFF2-40B4-BE49-F238E27FC236}">
                <a16:creationId xmlns:a16="http://schemas.microsoft.com/office/drawing/2014/main" id="{57EBF72A-523A-4F45-90BD-83D21F2D3CF4}"/>
              </a:ext>
            </a:extLst>
          </p:cNvPr>
          <p:cNvSpPr/>
          <p:nvPr/>
        </p:nvSpPr>
        <p:spPr>
          <a:xfrm>
            <a:off x="6469779" y="1606098"/>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5-Point Star 38">
            <a:extLst>
              <a:ext uri="{FF2B5EF4-FFF2-40B4-BE49-F238E27FC236}">
                <a16:creationId xmlns:a16="http://schemas.microsoft.com/office/drawing/2014/main" id="{A25B6361-46F8-9545-82B7-0EDFBAC5BB5C}"/>
              </a:ext>
            </a:extLst>
          </p:cNvPr>
          <p:cNvSpPr/>
          <p:nvPr/>
        </p:nvSpPr>
        <p:spPr>
          <a:xfrm>
            <a:off x="8052128"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5-Point Star 39">
            <a:extLst>
              <a:ext uri="{FF2B5EF4-FFF2-40B4-BE49-F238E27FC236}">
                <a16:creationId xmlns:a16="http://schemas.microsoft.com/office/drawing/2014/main" id="{F27C0E3F-9047-BF44-8AC9-FE97D38D5C54}"/>
              </a:ext>
            </a:extLst>
          </p:cNvPr>
          <p:cNvSpPr/>
          <p:nvPr/>
        </p:nvSpPr>
        <p:spPr>
          <a:xfrm>
            <a:off x="9626350"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5-Point Star 40">
            <a:extLst>
              <a:ext uri="{FF2B5EF4-FFF2-40B4-BE49-F238E27FC236}">
                <a16:creationId xmlns:a16="http://schemas.microsoft.com/office/drawing/2014/main" id="{43480245-71B3-1A45-AB15-AEE63D0338AA}"/>
              </a:ext>
            </a:extLst>
          </p:cNvPr>
          <p:cNvSpPr/>
          <p:nvPr/>
        </p:nvSpPr>
        <p:spPr>
          <a:xfrm>
            <a:off x="11199744"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TextBox 43">
            <a:extLst>
              <a:ext uri="{FF2B5EF4-FFF2-40B4-BE49-F238E27FC236}">
                <a16:creationId xmlns:a16="http://schemas.microsoft.com/office/drawing/2014/main" id="{6A236166-17C1-A340-B8B6-7ED3207DFFDA}"/>
              </a:ext>
            </a:extLst>
          </p:cNvPr>
          <p:cNvSpPr txBox="1"/>
          <p:nvPr/>
        </p:nvSpPr>
        <p:spPr>
          <a:xfrm>
            <a:off x="10302829" y="1085259"/>
            <a:ext cx="2078188" cy="215444"/>
          </a:xfrm>
          <a:prstGeom prst="rect">
            <a:avLst/>
          </a:prstGeom>
          <a:noFill/>
        </p:spPr>
        <p:txBody>
          <a:bodyPr wrap="square" rtlCol="0">
            <a:spAutoFit/>
          </a:bodyPr>
          <a:lstStyle/>
          <a:p>
            <a:r>
              <a:rPr lang="en-US" sz="800" i="1" dirty="0">
                <a:solidFill>
                  <a:srgbClr val="000000"/>
                </a:solidFill>
              </a:rPr>
              <a:t>Interim Milestone for review &amp; feedback </a:t>
            </a:r>
            <a:endParaRPr lang="en-US" sz="800" b="1" i="1" dirty="0">
              <a:solidFill>
                <a:srgbClr val="000000"/>
              </a:solidFill>
            </a:endParaRPr>
          </a:p>
        </p:txBody>
      </p:sp>
      <p:sp>
        <p:nvSpPr>
          <p:cNvPr id="45" name="5-Point Star 44">
            <a:extLst>
              <a:ext uri="{FF2B5EF4-FFF2-40B4-BE49-F238E27FC236}">
                <a16:creationId xmlns:a16="http://schemas.microsoft.com/office/drawing/2014/main" id="{4144D65E-B29F-4F4F-9AED-9CB984AC123D}"/>
              </a:ext>
            </a:extLst>
          </p:cNvPr>
          <p:cNvSpPr/>
          <p:nvPr/>
        </p:nvSpPr>
        <p:spPr>
          <a:xfrm>
            <a:off x="10119949" y="1070279"/>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TextBox 41">
            <a:extLst>
              <a:ext uri="{FF2B5EF4-FFF2-40B4-BE49-F238E27FC236}">
                <a16:creationId xmlns:a16="http://schemas.microsoft.com/office/drawing/2014/main" id="{DE7FD8D3-9996-4D45-8E30-3716183BBBDE}"/>
              </a:ext>
            </a:extLst>
          </p:cNvPr>
          <p:cNvSpPr txBox="1"/>
          <p:nvPr/>
        </p:nvSpPr>
        <p:spPr>
          <a:xfrm>
            <a:off x="223281" y="451881"/>
            <a:ext cx="11404614" cy="769441"/>
          </a:xfrm>
          <a:prstGeom prst="rect">
            <a:avLst/>
          </a:prstGeom>
          <a:noFill/>
        </p:spPr>
        <p:txBody>
          <a:bodyPr wrap="square" rtlCol="0">
            <a:spAutoFit/>
          </a:bodyPr>
          <a:lstStyle/>
          <a:p>
            <a:r>
              <a:rPr lang="en-US" sz="2200" i="1" dirty="0"/>
              <a:t>We expect to complete the deliverables in 4-5 months (based on data source) using a rapid, parallelized development approach</a:t>
            </a:r>
            <a:endParaRPr lang="en-US" sz="1600" dirty="0">
              <a:latin typeface="Segoe UI Semibold" panose="020B0702040204020203" pitchFamily="34" charset="0"/>
              <a:cs typeface="Segoe UI" panose="020B0502040204020203" pitchFamily="34" charset="0"/>
            </a:endParaRPr>
          </a:p>
        </p:txBody>
      </p:sp>
      <p:cxnSp>
        <p:nvCxnSpPr>
          <p:cNvPr id="5" name="Straight Arrow Connector 4">
            <a:extLst>
              <a:ext uri="{FF2B5EF4-FFF2-40B4-BE49-F238E27FC236}">
                <a16:creationId xmlns:a16="http://schemas.microsoft.com/office/drawing/2014/main" id="{A6D3386F-26CD-4F85-9482-F44C8A7B0995}"/>
              </a:ext>
            </a:extLst>
          </p:cNvPr>
          <p:cNvCxnSpPr>
            <a:cxnSpLocks/>
          </p:cNvCxnSpPr>
          <p:nvPr/>
        </p:nvCxnSpPr>
        <p:spPr>
          <a:xfrm>
            <a:off x="10506175" y="3312151"/>
            <a:ext cx="425682" cy="1194559"/>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7B390A3-649A-40C0-8481-B6098BDD106E}"/>
              </a:ext>
            </a:extLst>
          </p:cNvPr>
          <p:cNvCxnSpPr>
            <a:cxnSpLocks/>
          </p:cNvCxnSpPr>
          <p:nvPr/>
        </p:nvCxnSpPr>
        <p:spPr>
          <a:xfrm>
            <a:off x="10506175" y="3312151"/>
            <a:ext cx="1586764" cy="2488148"/>
          </a:xfrm>
          <a:prstGeom prst="straightConnector1">
            <a:avLst/>
          </a:prstGeom>
          <a:ln>
            <a:tailEnd type="stealth" w="med" len="lg"/>
          </a:ln>
        </p:spPr>
        <p:style>
          <a:lnRef idx="1">
            <a:schemeClr val="accent1"/>
          </a:lnRef>
          <a:fillRef idx="0">
            <a:schemeClr val="accent1"/>
          </a:fillRef>
          <a:effectRef idx="0">
            <a:schemeClr val="accent1"/>
          </a:effectRef>
          <a:fontRef idx="minor">
            <a:schemeClr val="tx1"/>
          </a:fontRef>
        </p:style>
      </p:cxnSp>
      <p:sp>
        <p:nvSpPr>
          <p:cNvPr id="11" name="Speech Bubble: Rectangle with Corners Rounded 10">
            <a:extLst>
              <a:ext uri="{FF2B5EF4-FFF2-40B4-BE49-F238E27FC236}">
                <a16:creationId xmlns:a16="http://schemas.microsoft.com/office/drawing/2014/main" id="{BEB6CF6C-2622-41CB-905A-34647F812907}"/>
              </a:ext>
            </a:extLst>
          </p:cNvPr>
          <p:cNvSpPr/>
          <p:nvPr/>
        </p:nvSpPr>
        <p:spPr>
          <a:xfrm>
            <a:off x="10145160" y="2227060"/>
            <a:ext cx="1237464" cy="711730"/>
          </a:xfrm>
          <a:prstGeom prst="wedgeRoundRectCallout">
            <a:avLst>
              <a:gd name="adj1" fmla="val -24911"/>
              <a:gd name="adj2" fmla="val 10081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4 weeks additional effort for building data pipelines from source tables</a:t>
            </a:r>
          </a:p>
        </p:txBody>
      </p:sp>
      <p:cxnSp>
        <p:nvCxnSpPr>
          <p:cNvPr id="48" name="Straight Arrow Connector 47">
            <a:extLst>
              <a:ext uri="{FF2B5EF4-FFF2-40B4-BE49-F238E27FC236}">
                <a16:creationId xmlns:a16="http://schemas.microsoft.com/office/drawing/2014/main" id="{57C95FB5-0B4E-49DF-892B-E059309E9128}"/>
              </a:ext>
            </a:extLst>
          </p:cNvPr>
          <p:cNvCxnSpPr>
            <a:cxnSpLocks/>
          </p:cNvCxnSpPr>
          <p:nvPr/>
        </p:nvCxnSpPr>
        <p:spPr>
          <a:xfrm flipH="1" flipV="1">
            <a:off x="8919412" y="2932048"/>
            <a:ext cx="1586763" cy="380103"/>
          </a:xfrm>
          <a:prstGeom prst="straightConnector1">
            <a:avLst/>
          </a:prstGeom>
          <a:ln>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94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974556" y="1724756"/>
            <a:ext cx="4170436" cy="4669972"/>
            <a:chOff x="914400" y="2006537"/>
            <a:chExt cx="3189249" cy="3896240"/>
          </a:xfrm>
        </p:grpSpPr>
        <p:sp>
          <p:nvSpPr>
            <p:cNvPr id="69"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0"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OPTION 1</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Calibri" panose="020F0502020204030204"/>
                  <a:ea typeface="+mn-ea"/>
                  <a:cs typeface="+mn-cs"/>
                </a:rPr>
                <a:t>(Onsite Only)</a:t>
              </a:r>
            </a:p>
          </p:txBody>
        </p:sp>
      </p:grpSp>
      <p:pic>
        <p:nvPicPr>
          <p:cNvPr id="71" name="Picture 70"/>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34975" y="3213336"/>
            <a:ext cx="409134" cy="591458"/>
          </a:xfrm>
          <a:prstGeom prst="rect">
            <a:avLst/>
          </a:prstGeom>
        </p:spPr>
      </p:pic>
      <p:sp>
        <p:nvSpPr>
          <p:cNvPr id="72" name="Rectangle 71"/>
          <p:cNvSpPr/>
          <p:nvPr/>
        </p:nvSpPr>
        <p:spPr bwMode="auto">
          <a:xfrm>
            <a:off x="1353671" y="3105748"/>
            <a:ext cx="3370729" cy="800558"/>
          </a:xfrm>
          <a:prstGeom prst="rect">
            <a:avLst/>
          </a:prstGeom>
          <a:noFill/>
          <a:ln w="12700">
            <a:solidFill>
              <a:schemeClr val="accent6"/>
            </a:solidFill>
            <a:round/>
            <a:headEnd/>
            <a:tailEnd/>
          </a:ln>
        </p:spPr>
        <p:txBody>
          <a:bodyPr rtlCol="0" anchor="ctr"/>
          <a:lstStyle/>
          <a:p>
            <a:pPr algn="ctr"/>
            <a:endParaRPr lang="en-US" dirty="0"/>
          </a:p>
        </p:txBody>
      </p:sp>
      <p:cxnSp>
        <p:nvCxnSpPr>
          <p:cNvPr id="73" name="Straight Connector 72"/>
          <p:cNvCxnSpPr>
            <a:cxnSpLocks/>
          </p:cNvCxnSpPr>
          <p:nvPr/>
        </p:nvCxnSpPr>
        <p:spPr>
          <a:xfrm>
            <a:off x="2003067"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258930" y="2766909"/>
            <a:ext cx="1301420"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Onsite (US)</a:t>
            </a:r>
          </a:p>
        </p:txBody>
      </p:sp>
      <p:sp>
        <p:nvSpPr>
          <p:cNvPr id="75" name="TextBox 74"/>
          <p:cNvSpPr txBox="1"/>
          <p:nvPr/>
        </p:nvSpPr>
        <p:spPr>
          <a:xfrm>
            <a:off x="1241977" y="3942877"/>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Lead Consultant</a:t>
            </a:r>
          </a:p>
        </p:txBody>
      </p:sp>
      <p:sp>
        <p:nvSpPr>
          <p:cNvPr id="76" name="TextBox 75"/>
          <p:cNvSpPr txBox="1"/>
          <p:nvPr/>
        </p:nvSpPr>
        <p:spPr>
          <a:xfrm>
            <a:off x="2076054" y="4003119"/>
            <a:ext cx="3068938" cy="246221"/>
          </a:xfrm>
          <a:prstGeom prst="rect">
            <a:avLst/>
          </a:prstGeom>
          <a:noFill/>
        </p:spPr>
        <p:txBody>
          <a:bodyPr wrap="square" rtlCol="0">
            <a:spAutoFit/>
          </a:bodyPr>
          <a:lstStyle/>
          <a:p>
            <a:pPr algn="ctr"/>
            <a:r>
              <a:rPr lang="en-US" sz="1000" b="1" dirty="0">
                <a:solidFill>
                  <a:srgbClr val="0070C0"/>
                </a:solidFill>
                <a:latin typeface="Segoe UI"/>
                <a:cs typeface="Segoe UI"/>
              </a:rPr>
              <a:t>Team with varied expertise </a:t>
            </a:r>
            <a:r>
              <a:rPr lang="mr-IN" sz="1000" b="1" dirty="0">
                <a:solidFill>
                  <a:srgbClr val="0070C0"/>
                </a:solidFill>
                <a:latin typeface="Segoe UI"/>
                <a:cs typeface="Segoe UI"/>
              </a:rPr>
              <a:t>–</a:t>
            </a:r>
            <a:r>
              <a:rPr lang="en-US" sz="1000" b="1" dirty="0">
                <a:solidFill>
                  <a:srgbClr val="0070C0"/>
                </a:solidFill>
                <a:latin typeface="Segoe UI"/>
                <a:cs typeface="Segoe UI"/>
              </a:rPr>
              <a:t> BA, DE,  Data Architect</a:t>
            </a:r>
          </a:p>
        </p:txBody>
      </p:sp>
      <p:pic>
        <p:nvPicPr>
          <p:cNvPr id="77" name="Picture 76"/>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2220495" y="3213336"/>
            <a:ext cx="409134" cy="591458"/>
          </a:xfrm>
          <a:prstGeom prst="rect">
            <a:avLst/>
          </a:prstGeom>
        </p:spPr>
      </p:pic>
      <p:pic>
        <p:nvPicPr>
          <p:cNvPr id="78" name="Picture 77"/>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2883297" y="3213336"/>
            <a:ext cx="409134" cy="591458"/>
          </a:xfrm>
          <a:prstGeom prst="rect">
            <a:avLst/>
          </a:prstGeom>
        </p:spPr>
      </p:pic>
      <p:pic>
        <p:nvPicPr>
          <p:cNvPr id="79" name="Picture 78"/>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552272" y="3213336"/>
            <a:ext cx="409134" cy="591458"/>
          </a:xfrm>
          <a:prstGeom prst="rect">
            <a:avLst/>
          </a:prstGeom>
        </p:spPr>
      </p:pic>
      <p:pic>
        <p:nvPicPr>
          <p:cNvPr id="80" name="Picture 79"/>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4220269" y="3213336"/>
            <a:ext cx="409134" cy="591458"/>
          </a:xfrm>
          <a:prstGeom prst="rect">
            <a:avLst/>
          </a:prstGeom>
        </p:spPr>
      </p:pic>
      <p:grpSp>
        <p:nvGrpSpPr>
          <p:cNvPr id="82" name="Group 81"/>
          <p:cNvGrpSpPr/>
          <p:nvPr/>
        </p:nvGrpSpPr>
        <p:grpSpPr>
          <a:xfrm>
            <a:off x="7222580" y="1724755"/>
            <a:ext cx="4170436" cy="4669973"/>
            <a:chOff x="914400" y="2006537"/>
            <a:chExt cx="3189249" cy="3896240"/>
          </a:xfrm>
        </p:grpSpPr>
        <p:sp>
          <p:nvSpPr>
            <p:cNvPr id="83"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4"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OPTION </a:t>
              </a:r>
              <a:r>
                <a:rPr lang="en-US" sz="2400" b="1" kern="0" dirty="0">
                  <a:solidFill>
                    <a:schemeClr val="bg1"/>
                  </a:solidFill>
                  <a:effectLst>
                    <a:outerShdw blurRad="38100" dist="38100" dir="2700000" algn="tl">
                      <a:srgbClr val="000000">
                        <a:alpha val="43137"/>
                      </a:srgbClr>
                    </a:outerShdw>
                  </a:effectLst>
                  <a:latin typeface="Calibri" panose="020F0502020204030204"/>
                </a:rPr>
                <a:t>2</a:t>
              </a:r>
              <a:endPar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Calibri" panose="020F0502020204030204"/>
                  <a:ea typeface="+mn-ea"/>
                  <a:cs typeface="+mn-cs"/>
                </a:rPr>
                <a:t>(Onsite-Offshore Model)</a:t>
              </a:r>
            </a:p>
          </p:txBody>
        </p:sp>
      </p:grpSp>
      <p:pic>
        <p:nvPicPr>
          <p:cNvPr id="85" name="Picture 84"/>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10551" y="3213336"/>
            <a:ext cx="409134" cy="591458"/>
          </a:xfrm>
          <a:prstGeom prst="rect">
            <a:avLst/>
          </a:prstGeom>
        </p:spPr>
      </p:pic>
      <p:sp>
        <p:nvSpPr>
          <p:cNvPr id="86" name="Rectangle 85"/>
          <p:cNvSpPr/>
          <p:nvPr/>
        </p:nvSpPr>
        <p:spPr bwMode="auto">
          <a:xfrm>
            <a:off x="7304535" y="3105748"/>
            <a:ext cx="1297220" cy="800558"/>
          </a:xfrm>
          <a:prstGeom prst="rect">
            <a:avLst/>
          </a:prstGeom>
          <a:noFill/>
          <a:ln w="12700">
            <a:solidFill>
              <a:schemeClr val="accent6"/>
            </a:solidFill>
            <a:round/>
            <a:headEnd/>
            <a:tailEnd/>
          </a:ln>
        </p:spPr>
        <p:txBody>
          <a:bodyPr rtlCol="0" anchor="ctr"/>
          <a:lstStyle/>
          <a:p>
            <a:pPr algn="ctr"/>
            <a:endParaRPr lang="en-US" dirty="0"/>
          </a:p>
        </p:txBody>
      </p:sp>
      <p:cxnSp>
        <p:nvCxnSpPr>
          <p:cNvPr id="87" name="Straight Connector 86"/>
          <p:cNvCxnSpPr>
            <a:cxnSpLocks/>
          </p:cNvCxnSpPr>
          <p:nvPr/>
        </p:nvCxnSpPr>
        <p:spPr>
          <a:xfrm>
            <a:off x="7960715"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148987" y="3933829"/>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Lead Consultant</a:t>
            </a:r>
          </a:p>
        </p:txBody>
      </p:sp>
      <p:sp>
        <p:nvSpPr>
          <p:cNvPr id="89" name="TextBox 88"/>
          <p:cNvSpPr txBox="1"/>
          <p:nvPr/>
        </p:nvSpPr>
        <p:spPr>
          <a:xfrm>
            <a:off x="7843041" y="3946311"/>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Data Engineer</a:t>
            </a:r>
          </a:p>
        </p:txBody>
      </p:sp>
      <p:pic>
        <p:nvPicPr>
          <p:cNvPr id="90" name="Picture 89"/>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8079526" y="3213336"/>
            <a:ext cx="409134" cy="591458"/>
          </a:xfrm>
          <a:prstGeom prst="rect">
            <a:avLst/>
          </a:prstGeom>
        </p:spPr>
      </p:pic>
      <p:pic>
        <p:nvPicPr>
          <p:cNvPr id="91" name="Picture 90"/>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61596" y="3213336"/>
            <a:ext cx="409134" cy="591458"/>
          </a:xfrm>
          <a:prstGeom prst="rect">
            <a:avLst/>
          </a:prstGeom>
        </p:spPr>
      </p:pic>
      <p:pic>
        <p:nvPicPr>
          <p:cNvPr id="92" name="Picture 91"/>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530571" y="3213336"/>
            <a:ext cx="409134" cy="591458"/>
          </a:xfrm>
          <a:prstGeom prst="rect">
            <a:avLst/>
          </a:prstGeom>
        </p:spPr>
      </p:pic>
      <p:pic>
        <p:nvPicPr>
          <p:cNvPr id="93" name="Picture 92"/>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98568" y="3213336"/>
            <a:ext cx="409134" cy="591458"/>
          </a:xfrm>
          <a:prstGeom prst="rect">
            <a:avLst/>
          </a:prstGeom>
        </p:spPr>
      </p:pic>
      <p:pic>
        <p:nvPicPr>
          <p:cNvPr id="94" name="Picture 93"/>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67543" y="3213336"/>
            <a:ext cx="409134" cy="591458"/>
          </a:xfrm>
          <a:prstGeom prst="rect">
            <a:avLst/>
          </a:prstGeom>
        </p:spPr>
      </p:pic>
      <p:sp>
        <p:nvSpPr>
          <p:cNvPr id="95" name="Rectangle 94"/>
          <p:cNvSpPr/>
          <p:nvPr/>
        </p:nvSpPr>
        <p:spPr bwMode="auto">
          <a:xfrm>
            <a:off x="8705782" y="3105748"/>
            <a:ext cx="2634225" cy="800557"/>
          </a:xfrm>
          <a:prstGeom prst="rect">
            <a:avLst/>
          </a:prstGeom>
          <a:noFill/>
          <a:ln w="12700">
            <a:solidFill>
              <a:schemeClr val="accent6"/>
            </a:solidFill>
            <a:round/>
            <a:headEnd/>
            <a:tailEnd/>
          </a:ln>
        </p:spPr>
        <p:txBody>
          <a:bodyPr rtlCol="0" anchor="ctr"/>
          <a:lstStyle/>
          <a:p>
            <a:pPr algn="ctr"/>
            <a:endParaRPr lang="en-US" dirty="0"/>
          </a:p>
        </p:txBody>
      </p:sp>
      <p:sp>
        <p:nvSpPr>
          <p:cNvPr id="96" name="TextBox 95"/>
          <p:cNvSpPr txBox="1"/>
          <p:nvPr/>
        </p:nvSpPr>
        <p:spPr>
          <a:xfrm>
            <a:off x="9270730" y="3946311"/>
            <a:ext cx="2122286" cy="400110"/>
          </a:xfrm>
          <a:prstGeom prst="rect">
            <a:avLst/>
          </a:prstGeom>
          <a:noFill/>
        </p:spPr>
        <p:txBody>
          <a:bodyPr wrap="square" rtlCol="0">
            <a:spAutoFit/>
          </a:bodyPr>
          <a:lstStyle/>
          <a:p>
            <a:pPr algn="ctr"/>
            <a:r>
              <a:rPr lang="en-US" sz="1000" b="1" dirty="0">
                <a:solidFill>
                  <a:srgbClr val="0070C0"/>
                </a:solidFill>
                <a:latin typeface="Segoe UI"/>
                <a:cs typeface="Segoe UI"/>
              </a:rPr>
              <a:t>Team with varied expertise </a:t>
            </a:r>
            <a:r>
              <a:rPr lang="mr-IN" sz="1000" b="1" dirty="0">
                <a:solidFill>
                  <a:srgbClr val="0070C0"/>
                </a:solidFill>
                <a:latin typeface="Segoe UI"/>
                <a:cs typeface="Segoe UI"/>
              </a:rPr>
              <a:t>–</a:t>
            </a:r>
            <a:r>
              <a:rPr lang="en-US" sz="1000" b="1" dirty="0">
                <a:solidFill>
                  <a:srgbClr val="0070C0"/>
                </a:solidFill>
                <a:latin typeface="Segoe UI"/>
                <a:cs typeface="Segoe UI"/>
              </a:rPr>
              <a:t> BA, DE,  Architect</a:t>
            </a:r>
          </a:p>
        </p:txBody>
      </p:sp>
      <p:sp>
        <p:nvSpPr>
          <p:cNvPr id="97" name="TextBox 96"/>
          <p:cNvSpPr txBox="1"/>
          <p:nvPr/>
        </p:nvSpPr>
        <p:spPr>
          <a:xfrm>
            <a:off x="7346805" y="2765791"/>
            <a:ext cx="938036"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Onsite (US)</a:t>
            </a:r>
          </a:p>
        </p:txBody>
      </p:sp>
      <p:sp>
        <p:nvSpPr>
          <p:cNvPr id="98" name="TextBox 97"/>
          <p:cNvSpPr txBox="1"/>
          <p:nvPr/>
        </p:nvSpPr>
        <p:spPr>
          <a:xfrm>
            <a:off x="9103726" y="2745383"/>
            <a:ext cx="1329203"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Offshore (India)</a:t>
            </a:r>
          </a:p>
        </p:txBody>
      </p:sp>
      <p:sp>
        <p:nvSpPr>
          <p:cNvPr id="102" name="TextBox 101"/>
          <p:cNvSpPr txBox="1"/>
          <p:nvPr/>
        </p:nvSpPr>
        <p:spPr>
          <a:xfrm>
            <a:off x="1241977" y="4689254"/>
            <a:ext cx="2169849" cy="400110"/>
          </a:xfrm>
          <a:prstGeom prst="rect">
            <a:avLst/>
          </a:prstGeom>
          <a:noFill/>
        </p:spPr>
        <p:txBody>
          <a:bodyPr wrap="square" rtlCol="0">
            <a:spAutoFit/>
          </a:bodyPr>
          <a:lstStyle/>
          <a:p>
            <a:pPr algn="ctr"/>
            <a:r>
              <a:rPr lang="en-US" sz="1000" b="1" dirty="0">
                <a:solidFill>
                  <a:srgbClr val="0070C0"/>
                </a:solidFill>
                <a:latin typeface="Segoe UI"/>
                <a:cs typeface="Segoe UI"/>
              </a:rPr>
              <a:t>Additional members will be added as required</a:t>
            </a:r>
          </a:p>
        </p:txBody>
      </p:sp>
      <p:grpSp>
        <p:nvGrpSpPr>
          <p:cNvPr id="3" name="Group 2"/>
          <p:cNvGrpSpPr/>
          <p:nvPr/>
        </p:nvGrpSpPr>
        <p:grpSpPr>
          <a:xfrm>
            <a:off x="10043713" y="4390318"/>
            <a:ext cx="1297220" cy="800558"/>
            <a:chOff x="10043713" y="3697143"/>
            <a:chExt cx="1297220" cy="800558"/>
          </a:xfrm>
        </p:grpSpPr>
        <p:pic>
          <p:nvPicPr>
            <p:cNvPr id="103" name="Picture 102"/>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104" name="Rectangle 103"/>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p>
          </p:txBody>
        </p:sp>
        <p:pic>
          <p:nvPicPr>
            <p:cNvPr id="105" name="Picture 104"/>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106" name="TextBox 105"/>
          <p:cNvSpPr txBox="1"/>
          <p:nvPr/>
        </p:nvSpPr>
        <p:spPr>
          <a:xfrm>
            <a:off x="7573039" y="4594591"/>
            <a:ext cx="2280295" cy="400110"/>
          </a:xfrm>
          <a:prstGeom prst="rect">
            <a:avLst/>
          </a:prstGeom>
          <a:noFill/>
        </p:spPr>
        <p:txBody>
          <a:bodyPr wrap="square" rtlCol="0">
            <a:spAutoFit/>
          </a:bodyPr>
          <a:lstStyle/>
          <a:p>
            <a:pPr algn="ctr"/>
            <a:r>
              <a:rPr lang="en-US" sz="1000" b="1" dirty="0">
                <a:solidFill>
                  <a:srgbClr val="0070C0"/>
                </a:solidFill>
                <a:latin typeface="Segoe UI"/>
                <a:cs typeface="Segoe UI"/>
              </a:rPr>
              <a:t>Scalable pool of offshore Analysts will be added as required</a:t>
            </a:r>
          </a:p>
        </p:txBody>
      </p:sp>
      <p:sp>
        <p:nvSpPr>
          <p:cNvPr id="107" name="TextBox 106"/>
          <p:cNvSpPr txBox="1"/>
          <p:nvPr/>
        </p:nvSpPr>
        <p:spPr>
          <a:xfrm>
            <a:off x="8611881" y="3938877"/>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Offshore Lead</a:t>
            </a:r>
          </a:p>
        </p:txBody>
      </p:sp>
      <p:cxnSp>
        <p:nvCxnSpPr>
          <p:cNvPr id="108" name="Straight Connector 107"/>
          <p:cNvCxnSpPr>
            <a:cxnSpLocks/>
          </p:cNvCxnSpPr>
          <p:nvPr/>
        </p:nvCxnSpPr>
        <p:spPr>
          <a:xfrm>
            <a:off x="9413814"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12" name="Rectangle: Rounded Corners 1"/>
          <p:cNvSpPr/>
          <p:nvPr/>
        </p:nvSpPr>
        <p:spPr>
          <a:xfrm>
            <a:off x="1977927" y="5539871"/>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Proposed Fee: $110k / month</a:t>
            </a:r>
          </a:p>
        </p:txBody>
      </p:sp>
      <p:pic>
        <p:nvPicPr>
          <p:cNvPr id="113" name="Picture 112"/>
          <p:cNvPicPr>
            <a:picLocks/>
          </p:cNvPicPr>
          <p:nvPr/>
        </p:nvPicPr>
        <p:blipFill>
          <a:blip r:embed="rId4" cstate="email">
            <a:extLst>
              <a:ext uri="{28A0092B-C50C-407E-A947-70E740481C1C}">
                <a14:useLocalDpi xmlns:a14="http://schemas.microsoft.com/office/drawing/2010/main"/>
              </a:ext>
            </a:extLst>
          </a:blip>
          <a:stretch>
            <a:fillRect/>
          </a:stretch>
        </p:blipFill>
        <p:spPr>
          <a:xfrm>
            <a:off x="3473166" y="2748979"/>
            <a:ext cx="432000" cy="324000"/>
          </a:xfrm>
          <a:prstGeom prst="rect">
            <a:avLst/>
          </a:prstGeom>
        </p:spPr>
      </p:pic>
      <p:pic>
        <p:nvPicPr>
          <p:cNvPr id="114" name="Picture 113"/>
          <p:cNvPicPr>
            <a:picLocks/>
          </p:cNvPicPr>
          <p:nvPr/>
        </p:nvPicPr>
        <p:blipFill>
          <a:blip r:embed="rId4" cstate="email">
            <a:extLst>
              <a:ext uri="{28A0092B-C50C-407E-A947-70E740481C1C}">
                <a14:useLocalDpi xmlns:a14="http://schemas.microsoft.com/office/drawing/2010/main"/>
              </a:ext>
            </a:extLst>
          </a:blip>
          <a:stretch>
            <a:fillRect/>
          </a:stretch>
        </p:blipFill>
        <p:spPr>
          <a:xfrm>
            <a:off x="8170916" y="2747532"/>
            <a:ext cx="432000" cy="324000"/>
          </a:xfrm>
          <a:prstGeom prst="rect">
            <a:avLst/>
          </a:prstGeom>
        </p:spPr>
      </p:pic>
      <p:pic>
        <p:nvPicPr>
          <p:cNvPr id="115" name="Picture 1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3695" y="2677394"/>
            <a:ext cx="360000" cy="360000"/>
          </a:xfrm>
          <a:prstGeom prst="rect">
            <a:avLst/>
          </a:prstGeom>
        </p:spPr>
      </p:pic>
      <p:sp>
        <p:nvSpPr>
          <p:cNvPr id="117" name="Rectangle: Rounded Corners 81"/>
          <p:cNvSpPr/>
          <p:nvPr/>
        </p:nvSpPr>
        <p:spPr>
          <a:xfrm>
            <a:off x="8170916" y="5504978"/>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Proposed Fee: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a:t>
            </a:r>
            <a:r>
              <a:rPr lang="en-US" sz="2000" kern="0" dirty="0">
                <a:solidFill>
                  <a:prstClr val="white"/>
                </a:solidFill>
                <a:latin typeface="Calibri" panose="020F0502020204030204"/>
              </a:rPr>
              <a:t>65</a:t>
            </a: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k / month</a:t>
            </a:r>
          </a:p>
        </p:txBody>
      </p:sp>
      <p:grpSp>
        <p:nvGrpSpPr>
          <p:cNvPr id="131" name="Group 130"/>
          <p:cNvGrpSpPr/>
          <p:nvPr/>
        </p:nvGrpSpPr>
        <p:grpSpPr>
          <a:xfrm>
            <a:off x="3427180" y="4393046"/>
            <a:ext cx="1297220" cy="800558"/>
            <a:chOff x="10043713" y="3697143"/>
            <a:chExt cx="1297220" cy="800558"/>
          </a:xfrm>
        </p:grpSpPr>
        <p:pic>
          <p:nvPicPr>
            <p:cNvPr id="132" name="Picture 131"/>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133" name="Rectangle 132"/>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p>
          </p:txBody>
        </p:sp>
        <p:pic>
          <p:nvPicPr>
            <p:cNvPr id="134" name="Picture 133"/>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4" name="Title 3">
            <a:extLst>
              <a:ext uri="{FF2B5EF4-FFF2-40B4-BE49-F238E27FC236}">
                <a16:creationId xmlns:a16="http://schemas.microsoft.com/office/drawing/2014/main" id="{1615BF4B-4314-497A-8E2D-E0C137235379}"/>
              </a:ext>
            </a:extLst>
          </p:cNvPr>
          <p:cNvSpPr>
            <a:spLocks noGrp="1"/>
          </p:cNvSpPr>
          <p:nvPr>
            <p:ph type="title"/>
          </p:nvPr>
        </p:nvSpPr>
        <p:spPr/>
        <p:txBody>
          <a:bodyPr>
            <a:normAutofit/>
          </a:bodyPr>
          <a:lstStyle/>
          <a:p>
            <a:r>
              <a:rPr lang="en-IN" dirty="0"/>
              <a:t>Proposed Team Structure Options &amp; Pricing</a:t>
            </a:r>
            <a:endParaRPr lang="en-US" dirty="0"/>
          </a:p>
        </p:txBody>
      </p:sp>
      <p:sp>
        <p:nvSpPr>
          <p:cNvPr id="51" name="Slide Number Placeholder 2">
            <a:extLst>
              <a:ext uri="{FF2B5EF4-FFF2-40B4-BE49-F238E27FC236}">
                <a16:creationId xmlns:a16="http://schemas.microsoft.com/office/drawing/2014/main" id="{39A460EA-1E98-4F6F-926F-4BFAF20DFDB7}"/>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26</a:t>
            </a:fld>
            <a:endParaRPr lang="en-US" dirty="0"/>
          </a:p>
        </p:txBody>
      </p:sp>
      <p:sp>
        <p:nvSpPr>
          <p:cNvPr id="52" name="TextBox 51">
            <a:extLst>
              <a:ext uri="{FF2B5EF4-FFF2-40B4-BE49-F238E27FC236}">
                <a16:creationId xmlns:a16="http://schemas.microsoft.com/office/drawing/2014/main" id="{D430386A-215F-4EC2-A092-88FAB43F7626}"/>
              </a:ext>
            </a:extLst>
          </p:cNvPr>
          <p:cNvSpPr txBox="1"/>
          <p:nvPr/>
        </p:nvSpPr>
        <p:spPr>
          <a:xfrm>
            <a:off x="256673" y="532263"/>
            <a:ext cx="11595855" cy="769441"/>
          </a:xfrm>
          <a:prstGeom prst="rect">
            <a:avLst/>
          </a:prstGeom>
          <a:noFill/>
        </p:spPr>
        <p:txBody>
          <a:bodyPr wrap="square" rtlCol="0">
            <a:spAutoFit/>
          </a:bodyPr>
          <a:lstStyle/>
          <a:p>
            <a:r>
              <a:rPr lang="en-US" sz="2200" i="1" dirty="0"/>
              <a:t>Though we have the capability of delivering the solution with a completely onsite team, we would recommend a flexible onsite-offshore model that is highly cost-effective, scalable and efficient</a:t>
            </a:r>
          </a:p>
        </p:txBody>
      </p:sp>
      <p:sp>
        <p:nvSpPr>
          <p:cNvPr id="2" name="Footer Placeholder 1">
            <a:extLst>
              <a:ext uri="{FF2B5EF4-FFF2-40B4-BE49-F238E27FC236}">
                <a16:creationId xmlns:a16="http://schemas.microsoft.com/office/drawing/2014/main" id="{2167F9DD-DB7B-48FE-B5E7-4B81DAEF99E2}"/>
              </a:ext>
            </a:extLst>
          </p:cNvPr>
          <p:cNvSpPr>
            <a:spLocks noGrp="1"/>
          </p:cNvSpPr>
          <p:nvPr>
            <p:ph type="ftr" sz="quarter" idx="11"/>
          </p:nvPr>
        </p:nvSpPr>
        <p:spPr/>
        <p:txBody>
          <a:bodyPr/>
          <a:lstStyle/>
          <a:p>
            <a:r>
              <a:rPr lang="en-US" dirty="0"/>
              <a:t>© LatentView Analytics. Confidential</a:t>
            </a:r>
          </a:p>
        </p:txBody>
      </p:sp>
      <p:sp>
        <p:nvSpPr>
          <p:cNvPr id="5" name="Rectangle: Rounded Corners 4">
            <a:extLst>
              <a:ext uri="{FF2B5EF4-FFF2-40B4-BE49-F238E27FC236}">
                <a16:creationId xmlns:a16="http://schemas.microsoft.com/office/drawing/2014/main" id="{9443F61C-E3B4-49B3-804F-3F2C4996DF3F}"/>
              </a:ext>
            </a:extLst>
          </p:cNvPr>
          <p:cNvSpPr/>
          <p:nvPr/>
        </p:nvSpPr>
        <p:spPr>
          <a:xfrm>
            <a:off x="7026442" y="1398118"/>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38B37C2-A7CF-4FB4-81FD-E8669450E2DF}"/>
              </a:ext>
            </a:extLst>
          </p:cNvPr>
          <p:cNvSpPr txBox="1"/>
          <p:nvPr/>
        </p:nvSpPr>
        <p:spPr>
          <a:xfrm>
            <a:off x="8436991" y="1398118"/>
            <a:ext cx="1667477" cy="369332"/>
          </a:xfrm>
          <a:prstGeom prst="rect">
            <a:avLst/>
          </a:prstGeom>
          <a:noFill/>
        </p:spPr>
        <p:txBody>
          <a:bodyPr wrap="square" rtlCol="0">
            <a:spAutoFit/>
          </a:bodyPr>
          <a:lstStyle/>
          <a:p>
            <a:r>
              <a:rPr lang="en-US" i="1" dirty="0"/>
              <a:t>Recommended</a:t>
            </a:r>
          </a:p>
        </p:txBody>
      </p:sp>
    </p:spTree>
    <p:extLst>
      <p:ext uri="{BB962C8B-B14F-4D97-AF65-F5344CB8AC3E}">
        <p14:creationId xmlns:p14="http://schemas.microsoft.com/office/powerpoint/2010/main" val="307112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p:bldP spid="75" grpId="0"/>
      <p:bldP spid="76" grpId="0"/>
      <p:bldP spid="86" grpId="0" animBg="1"/>
      <p:bldP spid="88" grpId="0"/>
      <p:bldP spid="89" grpId="0"/>
      <p:bldP spid="95" grpId="0" animBg="1"/>
      <p:bldP spid="96" grpId="0"/>
      <p:bldP spid="97" grpId="0"/>
      <p:bldP spid="98" grpId="0"/>
      <p:bldP spid="102" grpId="0"/>
      <p:bldP spid="106" grpId="0"/>
      <p:bldP spid="10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5. LatentView’s Data Engineering Capabilities</a:t>
            </a:r>
          </a:p>
          <a:p>
            <a:pPr algn="ctr"/>
            <a:endParaRPr lang="en-US" sz="4400" dirty="0">
              <a:solidFill>
                <a:schemeClr val="bg1"/>
              </a:solidFill>
            </a:endParaRPr>
          </a:p>
        </p:txBody>
      </p:sp>
    </p:spTree>
    <p:extLst>
      <p:ext uri="{BB962C8B-B14F-4D97-AF65-F5344CB8AC3E}">
        <p14:creationId xmlns:p14="http://schemas.microsoft.com/office/powerpoint/2010/main" val="106969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AA7DC-7992-9B41-A8C0-CAD91720C212}"/>
              </a:ext>
            </a:extLst>
          </p:cNvPr>
          <p:cNvSpPr/>
          <p:nvPr/>
        </p:nvSpPr>
        <p:spPr>
          <a:xfrm>
            <a:off x="708660" y="1634490"/>
            <a:ext cx="4743450" cy="113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Business-focused Approach to Data Engineering to align analytics and technology</a:t>
            </a:r>
          </a:p>
        </p:txBody>
      </p:sp>
      <p:sp>
        <p:nvSpPr>
          <p:cNvPr id="30" name="Rectangle 29">
            <a:extLst>
              <a:ext uri="{FF2B5EF4-FFF2-40B4-BE49-F238E27FC236}">
                <a16:creationId xmlns:a16="http://schemas.microsoft.com/office/drawing/2014/main" id="{CFB6BF02-FECC-E448-9E24-DBDF77BCDF28}"/>
              </a:ext>
            </a:extLst>
          </p:cNvPr>
          <p:cNvSpPr/>
          <p:nvPr/>
        </p:nvSpPr>
        <p:spPr>
          <a:xfrm>
            <a:off x="6644640" y="1634490"/>
            <a:ext cx="4743450" cy="113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Deep expertise in Data intensive Applications</a:t>
            </a:r>
          </a:p>
        </p:txBody>
      </p:sp>
      <p:sp>
        <p:nvSpPr>
          <p:cNvPr id="31" name="Rectangle 30">
            <a:extLst>
              <a:ext uri="{FF2B5EF4-FFF2-40B4-BE49-F238E27FC236}">
                <a16:creationId xmlns:a16="http://schemas.microsoft.com/office/drawing/2014/main" id="{2C2339F4-6AB1-CB41-B5E7-38C96470DAEB}"/>
              </a:ext>
            </a:extLst>
          </p:cNvPr>
          <p:cNvSpPr/>
          <p:nvPr/>
        </p:nvSpPr>
        <p:spPr>
          <a:xfrm>
            <a:off x="708660" y="3474720"/>
            <a:ext cx="4743450" cy="113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Workload-centric Architectures to meet different needs of business stakeholders</a:t>
            </a:r>
          </a:p>
        </p:txBody>
      </p:sp>
      <p:sp>
        <p:nvSpPr>
          <p:cNvPr id="32" name="Rectangle 31">
            <a:extLst>
              <a:ext uri="{FF2B5EF4-FFF2-40B4-BE49-F238E27FC236}">
                <a16:creationId xmlns:a16="http://schemas.microsoft.com/office/drawing/2014/main" id="{93FD1053-25C7-9E4D-9FDD-D0BDA705445A}"/>
              </a:ext>
            </a:extLst>
          </p:cNvPr>
          <p:cNvSpPr/>
          <p:nvPr/>
        </p:nvSpPr>
        <p:spPr>
          <a:xfrm>
            <a:off x="6644640" y="3474720"/>
            <a:ext cx="4743450" cy="113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Transform from legacy technologies to more modern architectures</a:t>
            </a:r>
          </a:p>
        </p:txBody>
      </p:sp>
      <p:sp>
        <p:nvSpPr>
          <p:cNvPr id="33" name="Rectangle 32">
            <a:extLst>
              <a:ext uri="{FF2B5EF4-FFF2-40B4-BE49-F238E27FC236}">
                <a16:creationId xmlns:a16="http://schemas.microsoft.com/office/drawing/2014/main" id="{E9A754C4-7160-304F-81AD-E527453C108A}"/>
              </a:ext>
            </a:extLst>
          </p:cNvPr>
          <p:cNvSpPr/>
          <p:nvPr/>
        </p:nvSpPr>
        <p:spPr>
          <a:xfrm>
            <a:off x="708660" y="5314950"/>
            <a:ext cx="4743450" cy="113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Fusing of conventional with Unconventional data for deeper and more meaningful connections</a:t>
            </a:r>
          </a:p>
        </p:txBody>
      </p:sp>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28</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Approach Data Engineering</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brings together the right blend of capabilities to helps clients adopt modern scalable architectures</a:t>
            </a:r>
          </a:p>
        </p:txBody>
      </p:sp>
    </p:spTree>
    <p:extLst>
      <p:ext uri="{BB962C8B-B14F-4D97-AF65-F5344CB8AC3E}">
        <p14:creationId xmlns:p14="http://schemas.microsoft.com/office/powerpoint/2010/main" val="627382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557557-0565-8449-89FF-CCA234BBF058}"/>
              </a:ext>
            </a:extLst>
          </p:cNvPr>
          <p:cNvGrpSpPr/>
          <p:nvPr/>
        </p:nvGrpSpPr>
        <p:grpSpPr>
          <a:xfrm>
            <a:off x="4586610" y="958193"/>
            <a:ext cx="2438400" cy="2343645"/>
            <a:chOff x="4619409" y="687736"/>
            <a:chExt cx="2438400" cy="2343645"/>
          </a:xfrm>
        </p:grpSpPr>
        <p:sp>
          <p:nvSpPr>
            <p:cNvPr id="62" name="Rectangle 61">
              <a:extLst>
                <a:ext uri="{FF2B5EF4-FFF2-40B4-BE49-F238E27FC236}">
                  <a16:creationId xmlns:a16="http://schemas.microsoft.com/office/drawing/2014/main" id="{160AC0A3-90BB-E049-91F5-72CF5A4AE7BA}"/>
                </a:ext>
              </a:extLst>
            </p:cNvPr>
            <p:cNvSpPr/>
            <p:nvPr/>
          </p:nvSpPr>
          <p:spPr>
            <a:xfrm>
              <a:off x="4619409" y="687736"/>
              <a:ext cx="2438400" cy="1157288"/>
            </a:xfrm>
            <a:prstGeom prst="rect">
              <a:avLst/>
            </a:prstGeom>
            <a:solidFill>
              <a:srgbClr val="0786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FDA4295C-B6EB-6D4D-88FA-3B41E5F343F9}"/>
                </a:ext>
              </a:extLst>
            </p:cNvPr>
            <p:cNvSpPr/>
            <p:nvPr/>
          </p:nvSpPr>
          <p:spPr>
            <a:xfrm>
              <a:off x="5495709" y="1512086"/>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3" name="Freeform 476">
              <a:extLst>
                <a:ext uri="{FF2B5EF4-FFF2-40B4-BE49-F238E27FC236}">
                  <a16:creationId xmlns:a16="http://schemas.microsoft.com/office/drawing/2014/main" id="{85B5D185-0988-B649-958E-D8356CD35F68}"/>
                </a:ext>
              </a:extLst>
            </p:cNvPr>
            <p:cNvSpPr>
              <a:spLocks noChangeAspect="1" noEditPoints="1"/>
            </p:cNvSpPr>
            <p:nvPr/>
          </p:nvSpPr>
          <p:spPr bwMode="auto">
            <a:xfrm>
              <a:off x="5477864" y="793035"/>
              <a:ext cx="696089" cy="548640"/>
            </a:xfrm>
            <a:custGeom>
              <a:avLst/>
              <a:gdLst>
                <a:gd name="T0" fmla="*/ 30 w 104"/>
                <a:gd name="T1" fmla="*/ 17 h 82"/>
                <a:gd name="T2" fmla="*/ 24 w 104"/>
                <a:gd name="T3" fmla="*/ 23 h 82"/>
                <a:gd name="T4" fmla="*/ 6 w 104"/>
                <a:gd name="T5" fmla="*/ 23 h 82"/>
                <a:gd name="T6" fmla="*/ 0 w 104"/>
                <a:gd name="T7" fmla="*/ 17 h 82"/>
                <a:gd name="T8" fmla="*/ 0 w 104"/>
                <a:gd name="T9" fmla="*/ 6 h 82"/>
                <a:gd name="T10" fmla="*/ 6 w 104"/>
                <a:gd name="T11" fmla="*/ 0 h 82"/>
                <a:gd name="T12" fmla="*/ 24 w 104"/>
                <a:gd name="T13" fmla="*/ 0 h 82"/>
                <a:gd name="T14" fmla="*/ 30 w 104"/>
                <a:gd name="T15" fmla="*/ 6 h 82"/>
                <a:gd name="T16" fmla="*/ 30 w 104"/>
                <a:gd name="T17" fmla="*/ 17 h 82"/>
                <a:gd name="T18" fmla="*/ 30 w 104"/>
                <a:gd name="T19" fmla="*/ 47 h 82"/>
                <a:gd name="T20" fmla="*/ 24 w 104"/>
                <a:gd name="T21" fmla="*/ 52 h 82"/>
                <a:gd name="T22" fmla="*/ 6 w 104"/>
                <a:gd name="T23" fmla="*/ 52 h 82"/>
                <a:gd name="T24" fmla="*/ 0 w 104"/>
                <a:gd name="T25" fmla="*/ 47 h 82"/>
                <a:gd name="T26" fmla="*/ 0 w 104"/>
                <a:gd name="T27" fmla="*/ 36 h 82"/>
                <a:gd name="T28" fmla="*/ 6 w 104"/>
                <a:gd name="T29" fmla="*/ 30 h 82"/>
                <a:gd name="T30" fmla="*/ 24 w 104"/>
                <a:gd name="T31" fmla="*/ 30 h 82"/>
                <a:gd name="T32" fmla="*/ 30 w 104"/>
                <a:gd name="T33" fmla="*/ 36 h 82"/>
                <a:gd name="T34" fmla="*/ 30 w 104"/>
                <a:gd name="T35" fmla="*/ 47 h 82"/>
                <a:gd name="T36" fmla="*/ 30 w 104"/>
                <a:gd name="T37" fmla="*/ 77 h 82"/>
                <a:gd name="T38" fmla="*/ 24 w 104"/>
                <a:gd name="T39" fmla="*/ 82 h 82"/>
                <a:gd name="T40" fmla="*/ 6 w 104"/>
                <a:gd name="T41" fmla="*/ 82 h 82"/>
                <a:gd name="T42" fmla="*/ 0 w 104"/>
                <a:gd name="T43" fmla="*/ 77 h 82"/>
                <a:gd name="T44" fmla="*/ 0 w 104"/>
                <a:gd name="T45" fmla="*/ 65 h 82"/>
                <a:gd name="T46" fmla="*/ 6 w 104"/>
                <a:gd name="T47" fmla="*/ 60 h 82"/>
                <a:gd name="T48" fmla="*/ 24 w 104"/>
                <a:gd name="T49" fmla="*/ 60 h 82"/>
                <a:gd name="T50" fmla="*/ 30 w 104"/>
                <a:gd name="T51" fmla="*/ 65 h 82"/>
                <a:gd name="T52" fmla="*/ 30 w 104"/>
                <a:gd name="T53" fmla="*/ 77 h 82"/>
                <a:gd name="T54" fmla="*/ 104 w 104"/>
                <a:gd name="T55" fmla="*/ 17 h 82"/>
                <a:gd name="T56" fmla="*/ 99 w 104"/>
                <a:gd name="T57" fmla="*/ 23 h 82"/>
                <a:gd name="T58" fmla="*/ 43 w 104"/>
                <a:gd name="T59" fmla="*/ 23 h 82"/>
                <a:gd name="T60" fmla="*/ 37 w 104"/>
                <a:gd name="T61" fmla="*/ 17 h 82"/>
                <a:gd name="T62" fmla="*/ 37 w 104"/>
                <a:gd name="T63" fmla="*/ 6 h 82"/>
                <a:gd name="T64" fmla="*/ 43 w 104"/>
                <a:gd name="T65" fmla="*/ 0 h 82"/>
                <a:gd name="T66" fmla="*/ 99 w 104"/>
                <a:gd name="T67" fmla="*/ 0 h 82"/>
                <a:gd name="T68" fmla="*/ 104 w 104"/>
                <a:gd name="T69" fmla="*/ 6 h 82"/>
                <a:gd name="T70" fmla="*/ 104 w 104"/>
                <a:gd name="T71" fmla="*/ 17 h 82"/>
                <a:gd name="T72" fmla="*/ 104 w 104"/>
                <a:gd name="T73" fmla="*/ 47 h 82"/>
                <a:gd name="T74" fmla="*/ 99 w 104"/>
                <a:gd name="T75" fmla="*/ 52 h 82"/>
                <a:gd name="T76" fmla="*/ 43 w 104"/>
                <a:gd name="T77" fmla="*/ 52 h 82"/>
                <a:gd name="T78" fmla="*/ 37 w 104"/>
                <a:gd name="T79" fmla="*/ 47 h 82"/>
                <a:gd name="T80" fmla="*/ 37 w 104"/>
                <a:gd name="T81" fmla="*/ 36 h 82"/>
                <a:gd name="T82" fmla="*/ 43 w 104"/>
                <a:gd name="T83" fmla="*/ 30 h 82"/>
                <a:gd name="T84" fmla="*/ 99 w 104"/>
                <a:gd name="T85" fmla="*/ 30 h 82"/>
                <a:gd name="T86" fmla="*/ 104 w 104"/>
                <a:gd name="T87" fmla="*/ 36 h 82"/>
                <a:gd name="T88" fmla="*/ 104 w 104"/>
                <a:gd name="T89" fmla="*/ 47 h 82"/>
                <a:gd name="T90" fmla="*/ 104 w 104"/>
                <a:gd name="T91" fmla="*/ 77 h 82"/>
                <a:gd name="T92" fmla="*/ 99 w 104"/>
                <a:gd name="T93" fmla="*/ 82 h 82"/>
                <a:gd name="T94" fmla="*/ 43 w 104"/>
                <a:gd name="T95" fmla="*/ 82 h 82"/>
                <a:gd name="T96" fmla="*/ 37 w 104"/>
                <a:gd name="T97" fmla="*/ 77 h 82"/>
                <a:gd name="T98" fmla="*/ 37 w 104"/>
                <a:gd name="T99" fmla="*/ 65 h 82"/>
                <a:gd name="T100" fmla="*/ 43 w 104"/>
                <a:gd name="T101" fmla="*/ 60 h 82"/>
                <a:gd name="T102" fmla="*/ 99 w 104"/>
                <a:gd name="T103" fmla="*/ 60 h 82"/>
                <a:gd name="T104" fmla="*/ 104 w 104"/>
                <a:gd name="T105" fmla="*/ 65 h 82"/>
                <a:gd name="T106" fmla="*/ 104 w 104"/>
                <a:gd name="T10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2">
                  <a:moveTo>
                    <a:pt x="30" y="17"/>
                  </a:moveTo>
                  <a:cubicBezTo>
                    <a:pt x="30" y="20"/>
                    <a:pt x="27" y="23"/>
                    <a:pt x="24" y="23"/>
                  </a:cubicBezTo>
                  <a:cubicBezTo>
                    <a:pt x="6" y="23"/>
                    <a:pt x="6" y="23"/>
                    <a:pt x="6" y="23"/>
                  </a:cubicBezTo>
                  <a:cubicBezTo>
                    <a:pt x="3" y="23"/>
                    <a:pt x="0" y="20"/>
                    <a:pt x="0" y="17"/>
                  </a:cubicBezTo>
                  <a:cubicBezTo>
                    <a:pt x="0" y="6"/>
                    <a:pt x="0" y="6"/>
                    <a:pt x="0" y="6"/>
                  </a:cubicBezTo>
                  <a:cubicBezTo>
                    <a:pt x="0" y="3"/>
                    <a:pt x="3" y="0"/>
                    <a:pt x="6" y="0"/>
                  </a:cubicBezTo>
                  <a:cubicBezTo>
                    <a:pt x="24" y="0"/>
                    <a:pt x="24" y="0"/>
                    <a:pt x="24" y="0"/>
                  </a:cubicBezTo>
                  <a:cubicBezTo>
                    <a:pt x="27" y="0"/>
                    <a:pt x="30" y="3"/>
                    <a:pt x="30" y="6"/>
                  </a:cubicBezTo>
                  <a:lnTo>
                    <a:pt x="30" y="17"/>
                  </a:lnTo>
                  <a:close/>
                  <a:moveTo>
                    <a:pt x="30" y="47"/>
                  </a:moveTo>
                  <a:cubicBezTo>
                    <a:pt x="30" y="50"/>
                    <a:pt x="27" y="52"/>
                    <a:pt x="24" y="52"/>
                  </a:cubicBezTo>
                  <a:cubicBezTo>
                    <a:pt x="6" y="52"/>
                    <a:pt x="6" y="52"/>
                    <a:pt x="6" y="52"/>
                  </a:cubicBezTo>
                  <a:cubicBezTo>
                    <a:pt x="3" y="52"/>
                    <a:pt x="0" y="50"/>
                    <a:pt x="0" y="47"/>
                  </a:cubicBezTo>
                  <a:cubicBezTo>
                    <a:pt x="0" y="36"/>
                    <a:pt x="0" y="36"/>
                    <a:pt x="0" y="36"/>
                  </a:cubicBezTo>
                  <a:cubicBezTo>
                    <a:pt x="0" y="33"/>
                    <a:pt x="3" y="30"/>
                    <a:pt x="6" y="30"/>
                  </a:cubicBezTo>
                  <a:cubicBezTo>
                    <a:pt x="24" y="30"/>
                    <a:pt x="24" y="30"/>
                    <a:pt x="24" y="30"/>
                  </a:cubicBezTo>
                  <a:cubicBezTo>
                    <a:pt x="27" y="30"/>
                    <a:pt x="30" y="33"/>
                    <a:pt x="30" y="36"/>
                  </a:cubicBezTo>
                  <a:lnTo>
                    <a:pt x="30" y="47"/>
                  </a:lnTo>
                  <a:close/>
                  <a:moveTo>
                    <a:pt x="30" y="77"/>
                  </a:moveTo>
                  <a:cubicBezTo>
                    <a:pt x="30" y="80"/>
                    <a:pt x="27" y="82"/>
                    <a:pt x="24" y="82"/>
                  </a:cubicBezTo>
                  <a:cubicBezTo>
                    <a:pt x="6" y="82"/>
                    <a:pt x="6" y="82"/>
                    <a:pt x="6" y="82"/>
                  </a:cubicBezTo>
                  <a:cubicBezTo>
                    <a:pt x="3" y="82"/>
                    <a:pt x="0" y="80"/>
                    <a:pt x="0" y="77"/>
                  </a:cubicBezTo>
                  <a:cubicBezTo>
                    <a:pt x="0" y="65"/>
                    <a:pt x="0" y="65"/>
                    <a:pt x="0" y="65"/>
                  </a:cubicBezTo>
                  <a:cubicBezTo>
                    <a:pt x="0" y="62"/>
                    <a:pt x="3" y="60"/>
                    <a:pt x="6" y="60"/>
                  </a:cubicBezTo>
                  <a:cubicBezTo>
                    <a:pt x="24" y="60"/>
                    <a:pt x="24" y="60"/>
                    <a:pt x="24" y="60"/>
                  </a:cubicBezTo>
                  <a:cubicBezTo>
                    <a:pt x="27" y="60"/>
                    <a:pt x="30" y="62"/>
                    <a:pt x="30" y="65"/>
                  </a:cubicBezTo>
                  <a:lnTo>
                    <a:pt x="30" y="77"/>
                  </a:lnTo>
                  <a:close/>
                  <a:moveTo>
                    <a:pt x="104" y="17"/>
                  </a:moveTo>
                  <a:cubicBezTo>
                    <a:pt x="104" y="20"/>
                    <a:pt x="102" y="23"/>
                    <a:pt x="99" y="23"/>
                  </a:cubicBezTo>
                  <a:cubicBezTo>
                    <a:pt x="43" y="23"/>
                    <a:pt x="43" y="23"/>
                    <a:pt x="43" y="23"/>
                  </a:cubicBezTo>
                  <a:cubicBezTo>
                    <a:pt x="40" y="23"/>
                    <a:pt x="37" y="20"/>
                    <a:pt x="37" y="17"/>
                  </a:cubicBezTo>
                  <a:cubicBezTo>
                    <a:pt x="37" y="6"/>
                    <a:pt x="37" y="6"/>
                    <a:pt x="37" y="6"/>
                  </a:cubicBezTo>
                  <a:cubicBezTo>
                    <a:pt x="37" y="3"/>
                    <a:pt x="40" y="0"/>
                    <a:pt x="43" y="0"/>
                  </a:cubicBezTo>
                  <a:cubicBezTo>
                    <a:pt x="99" y="0"/>
                    <a:pt x="99" y="0"/>
                    <a:pt x="99" y="0"/>
                  </a:cubicBezTo>
                  <a:cubicBezTo>
                    <a:pt x="102" y="0"/>
                    <a:pt x="104" y="3"/>
                    <a:pt x="104" y="6"/>
                  </a:cubicBezTo>
                  <a:lnTo>
                    <a:pt x="104" y="17"/>
                  </a:lnTo>
                  <a:close/>
                  <a:moveTo>
                    <a:pt x="104" y="47"/>
                  </a:moveTo>
                  <a:cubicBezTo>
                    <a:pt x="104" y="50"/>
                    <a:pt x="102" y="52"/>
                    <a:pt x="99" y="52"/>
                  </a:cubicBezTo>
                  <a:cubicBezTo>
                    <a:pt x="43" y="52"/>
                    <a:pt x="43" y="52"/>
                    <a:pt x="43" y="52"/>
                  </a:cubicBezTo>
                  <a:cubicBezTo>
                    <a:pt x="40" y="52"/>
                    <a:pt x="37" y="50"/>
                    <a:pt x="37" y="47"/>
                  </a:cubicBezTo>
                  <a:cubicBezTo>
                    <a:pt x="37" y="36"/>
                    <a:pt x="37" y="36"/>
                    <a:pt x="37" y="36"/>
                  </a:cubicBezTo>
                  <a:cubicBezTo>
                    <a:pt x="37" y="33"/>
                    <a:pt x="40" y="30"/>
                    <a:pt x="43" y="30"/>
                  </a:cubicBezTo>
                  <a:cubicBezTo>
                    <a:pt x="99" y="30"/>
                    <a:pt x="99" y="30"/>
                    <a:pt x="99" y="30"/>
                  </a:cubicBezTo>
                  <a:cubicBezTo>
                    <a:pt x="102" y="30"/>
                    <a:pt x="104" y="33"/>
                    <a:pt x="104" y="36"/>
                  </a:cubicBezTo>
                  <a:lnTo>
                    <a:pt x="104" y="47"/>
                  </a:lnTo>
                  <a:close/>
                  <a:moveTo>
                    <a:pt x="104" y="77"/>
                  </a:moveTo>
                  <a:cubicBezTo>
                    <a:pt x="104" y="80"/>
                    <a:pt x="102" y="82"/>
                    <a:pt x="99" y="82"/>
                  </a:cubicBezTo>
                  <a:cubicBezTo>
                    <a:pt x="43" y="82"/>
                    <a:pt x="43" y="82"/>
                    <a:pt x="43" y="82"/>
                  </a:cubicBezTo>
                  <a:cubicBezTo>
                    <a:pt x="40" y="82"/>
                    <a:pt x="37" y="80"/>
                    <a:pt x="37" y="77"/>
                  </a:cubicBezTo>
                  <a:cubicBezTo>
                    <a:pt x="37" y="65"/>
                    <a:pt x="37" y="65"/>
                    <a:pt x="37" y="65"/>
                  </a:cubicBezTo>
                  <a:cubicBezTo>
                    <a:pt x="37" y="62"/>
                    <a:pt x="40" y="60"/>
                    <a:pt x="43" y="60"/>
                  </a:cubicBezTo>
                  <a:cubicBezTo>
                    <a:pt x="99" y="60"/>
                    <a:pt x="99" y="60"/>
                    <a:pt x="99" y="60"/>
                  </a:cubicBezTo>
                  <a:cubicBezTo>
                    <a:pt x="102" y="60"/>
                    <a:pt x="104" y="62"/>
                    <a:pt x="104" y="65"/>
                  </a:cubicBezTo>
                  <a:lnTo>
                    <a:pt x="104" y="77"/>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id-ID" sz="1600">
                <a:latin typeface="Segoe UI" panose="020B0502040204020203" pitchFamily="34" charset="0"/>
                <a:ea typeface="Segoe UI" panose="020B0502040204020203" pitchFamily="34" charset="0"/>
                <a:cs typeface="Segoe UI" panose="020B0502040204020203" pitchFamily="34" charset="0"/>
              </a:endParaRPr>
            </a:p>
          </p:txBody>
        </p:sp>
        <p:sp>
          <p:nvSpPr>
            <p:cNvPr id="75" name="TextBox 74">
              <a:extLst>
                <a:ext uri="{FF2B5EF4-FFF2-40B4-BE49-F238E27FC236}">
                  <a16:creationId xmlns:a16="http://schemas.microsoft.com/office/drawing/2014/main" id="{422430A7-41D1-8547-AA32-26F9753B73DC}"/>
                </a:ext>
              </a:extLst>
            </p:cNvPr>
            <p:cNvSpPr txBox="1"/>
            <p:nvPr/>
          </p:nvSpPr>
          <p:spPr>
            <a:xfrm>
              <a:off x="5665373" y="166591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01</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F203E3E5-0AED-8A43-AF69-009BF9131333}"/>
                </a:ext>
              </a:extLst>
            </p:cNvPr>
            <p:cNvSpPr/>
            <p:nvPr/>
          </p:nvSpPr>
          <p:spPr>
            <a:xfrm>
              <a:off x="4619409" y="2938248"/>
              <a:ext cx="2438400" cy="93133"/>
            </a:xfrm>
            <a:prstGeom prst="rect">
              <a:avLst/>
            </a:prstGeom>
            <a:solidFill>
              <a:srgbClr val="0786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5" name="Text Placeholder 32">
              <a:extLst>
                <a:ext uri="{FF2B5EF4-FFF2-40B4-BE49-F238E27FC236}">
                  <a16:creationId xmlns:a16="http://schemas.microsoft.com/office/drawing/2014/main" id="{D5B4A8CB-463A-B540-A17C-6B339EDD6820}"/>
                </a:ext>
              </a:extLst>
            </p:cNvPr>
            <p:cNvSpPr txBox="1">
              <a:spLocks/>
            </p:cNvSpPr>
            <p:nvPr/>
          </p:nvSpPr>
          <p:spPr>
            <a:xfrm>
              <a:off x="4895496" y="2028654"/>
              <a:ext cx="1998134"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Understand People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who, how they make decisions, biases, where they fall short</a:t>
              </a:r>
            </a:p>
          </p:txBody>
        </p:sp>
      </p:grpSp>
      <p:grpSp>
        <p:nvGrpSpPr>
          <p:cNvPr id="13" name="Group 12">
            <a:extLst>
              <a:ext uri="{FF2B5EF4-FFF2-40B4-BE49-F238E27FC236}">
                <a16:creationId xmlns:a16="http://schemas.microsoft.com/office/drawing/2014/main" id="{498C9EF5-8865-D141-A055-460FD11E355A}"/>
              </a:ext>
            </a:extLst>
          </p:cNvPr>
          <p:cNvGrpSpPr/>
          <p:nvPr/>
        </p:nvGrpSpPr>
        <p:grpSpPr>
          <a:xfrm>
            <a:off x="1454052" y="1712014"/>
            <a:ext cx="2438400" cy="2345290"/>
            <a:chOff x="1454052" y="1966844"/>
            <a:chExt cx="2438400" cy="2345290"/>
          </a:xfrm>
        </p:grpSpPr>
        <p:sp>
          <p:nvSpPr>
            <p:cNvPr id="66" name="Rectangle 65">
              <a:extLst>
                <a:ext uri="{FF2B5EF4-FFF2-40B4-BE49-F238E27FC236}">
                  <a16:creationId xmlns:a16="http://schemas.microsoft.com/office/drawing/2014/main" id="{AED1D837-C272-124E-AB59-4393FF91217D}"/>
                </a:ext>
              </a:extLst>
            </p:cNvPr>
            <p:cNvSpPr/>
            <p:nvPr/>
          </p:nvSpPr>
          <p:spPr>
            <a:xfrm>
              <a:off x="1454052" y="1966844"/>
              <a:ext cx="2438400" cy="11475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AC4AB91-C639-F543-B4F3-F17950DA697E}"/>
                </a:ext>
              </a:extLst>
            </p:cNvPr>
            <p:cNvSpPr/>
            <p:nvPr/>
          </p:nvSpPr>
          <p:spPr>
            <a:xfrm>
              <a:off x="2330352" y="2746468"/>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Garamond" charset="0"/>
                <a:cs typeface="Segoe UI" panose="020B0502040204020203" pitchFamily="34" charset="0"/>
              </a:endParaRPr>
            </a:p>
          </p:txBody>
        </p:sp>
        <p:sp>
          <p:nvSpPr>
            <p:cNvPr id="79" name="TextBox 78">
              <a:extLst>
                <a:ext uri="{FF2B5EF4-FFF2-40B4-BE49-F238E27FC236}">
                  <a16:creationId xmlns:a16="http://schemas.microsoft.com/office/drawing/2014/main" id="{6AAFE55E-0689-1944-85BB-4E27437306D0}"/>
                </a:ext>
              </a:extLst>
            </p:cNvPr>
            <p:cNvSpPr txBox="1"/>
            <p:nvPr/>
          </p:nvSpPr>
          <p:spPr>
            <a:xfrm>
              <a:off x="2492595" y="2895190"/>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05</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A41D545-CBC3-2B4B-A6D7-E6BD627FF81E}"/>
                </a:ext>
              </a:extLst>
            </p:cNvPr>
            <p:cNvSpPr/>
            <p:nvPr/>
          </p:nvSpPr>
          <p:spPr>
            <a:xfrm>
              <a:off x="1454052" y="4219001"/>
              <a:ext cx="2438400" cy="931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89" name="Text Placeholder 32">
              <a:extLst>
                <a:ext uri="{FF2B5EF4-FFF2-40B4-BE49-F238E27FC236}">
                  <a16:creationId xmlns:a16="http://schemas.microsoft.com/office/drawing/2014/main" id="{B94C8060-366E-D64D-B966-3AB51A4BEEFA}"/>
                </a:ext>
              </a:extLst>
            </p:cNvPr>
            <p:cNvSpPr txBox="1">
              <a:spLocks/>
            </p:cNvSpPr>
            <p:nvPr/>
          </p:nvSpPr>
          <p:spPr>
            <a:xfrm>
              <a:off x="1663912" y="3317629"/>
              <a:ext cx="20741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Drive accountable adoption of Analytics within the organization for better decision making</a:t>
              </a:r>
            </a:p>
          </p:txBody>
        </p:sp>
        <p:sp>
          <p:nvSpPr>
            <p:cNvPr id="94" name="Freeform 333">
              <a:extLst>
                <a:ext uri="{FF2B5EF4-FFF2-40B4-BE49-F238E27FC236}">
                  <a16:creationId xmlns:a16="http://schemas.microsoft.com/office/drawing/2014/main" id="{2B2CFFD7-3497-1942-A03C-86CB7621A7F2}"/>
                </a:ext>
              </a:extLst>
            </p:cNvPr>
            <p:cNvSpPr>
              <a:spLocks noEditPoints="1"/>
            </p:cNvSpPr>
            <p:nvPr/>
          </p:nvSpPr>
          <p:spPr bwMode="auto">
            <a:xfrm>
              <a:off x="2418803" y="2082355"/>
              <a:ext cx="500247" cy="489856"/>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1D1E84E8-C7EB-8647-AE55-EC30343A8EA9}"/>
              </a:ext>
            </a:extLst>
          </p:cNvPr>
          <p:cNvGrpSpPr/>
          <p:nvPr/>
        </p:nvGrpSpPr>
        <p:grpSpPr>
          <a:xfrm>
            <a:off x="7817790" y="1713746"/>
            <a:ext cx="2438400" cy="2343558"/>
            <a:chOff x="7897163" y="686090"/>
            <a:chExt cx="2438400" cy="2343558"/>
          </a:xfrm>
        </p:grpSpPr>
        <p:sp>
          <p:nvSpPr>
            <p:cNvPr id="63" name="Rectangle 62">
              <a:extLst>
                <a:ext uri="{FF2B5EF4-FFF2-40B4-BE49-F238E27FC236}">
                  <a16:creationId xmlns:a16="http://schemas.microsoft.com/office/drawing/2014/main" id="{6C9EBA29-A82D-C442-A355-42A0020EA2DF}"/>
                </a:ext>
              </a:extLst>
            </p:cNvPr>
            <p:cNvSpPr/>
            <p:nvPr/>
          </p:nvSpPr>
          <p:spPr>
            <a:xfrm>
              <a:off x="7897163" y="686090"/>
              <a:ext cx="2438400" cy="1147594"/>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68" name="Oval 67">
              <a:extLst>
                <a:ext uri="{FF2B5EF4-FFF2-40B4-BE49-F238E27FC236}">
                  <a16:creationId xmlns:a16="http://schemas.microsoft.com/office/drawing/2014/main" id="{E13F2F3F-B4E4-F94B-AA2F-693E0450BCDB}"/>
                </a:ext>
              </a:extLst>
            </p:cNvPr>
            <p:cNvSpPr/>
            <p:nvPr/>
          </p:nvSpPr>
          <p:spPr>
            <a:xfrm>
              <a:off x="8884577" y="1476142"/>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4" name="Freeform 574">
              <a:extLst>
                <a:ext uri="{FF2B5EF4-FFF2-40B4-BE49-F238E27FC236}">
                  <a16:creationId xmlns:a16="http://schemas.microsoft.com/office/drawing/2014/main" id="{8D978D17-C156-2641-969C-5FC7B0D03076}"/>
                </a:ext>
              </a:extLst>
            </p:cNvPr>
            <p:cNvSpPr>
              <a:spLocks noChangeAspect="1" noEditPoints="1"/>
            </p:cNvSpPr>
            <p:nvPr/>
          </p:nvSpPr>
          <p:spPr bwMode="auto">
            <a:xfrm>
              <a:off x="8892134" y="767830"/>
              <a:ext cx="696089" cy="548640"/>
            </a:xfrm>
            <a:custGeom>
              <a:avLst/>
              <a:gdLst>
                <a:gd name="T0" fmla="*/ 41 w 104"/>
                <a:gd name="T1" fmla="*/ 60 h 82"/>
                <a:gd name="T2" fmla="*/ 31 w 104"/>
                <a:gd name="T3" fmla="*/ 59 h 82"/>
                <a:gd name="T4" fmla="*/ 15 w 104"/>
                <a:gd name="T5" fmla="*/ 66 h 82"/>
                <a:gd name="T6" fmla="*/ 10 w 104"/>
                <a:gd name="T7" fmla="*/ 67 h 82"/>
                <a:gd name="T8" fmla="*/ 10 w 104"/>
                <a:gd name="T9" fmla="*/ 67 h 82"/>
                <a:gd name="T10" fmla="*/ 8 w 104"/>
                <a:gd name="T11" fmla="*/ 65 h 82"/>
                <a:gd name="T12" fmla="*/ 9 w 104"/>
                <a:gd name="T13" fmla="*/ 63 h 82"/>
                <a:gd name="T14" fmla="*/ 16 w 104"/>
                <a:gd name="T15" fmla="*/ 53 h 82"/>
                <a:gd name="T16" fmla="*/ 0 w 104"/>
                <a:gd name="T17" fmla="*/ 30 h 82"/>
                <a:gd name="T18" fmla="*/ 41 w 104"/>
                <a:gd name="T19" fmla="*/ 0 h 82"/>
                <a:gd name="T20" fmla="*/ 82 w 104"/>
                <a:gd name="T21" fmla="*/ 30 h 82"/>
                <a:gd name="T22" fmla="*/ 41 w 104"/>
                <a:gd name="T23" fmla="*/ 60 h 82"/>
                <a:gd name="T24" fmla="*/ 89 w 104"/>
                <a:gd name="T25" fmla="*/ 68 h 82"/>
                <a:gd name="T26" fmla="*/ 96 w 104"/>
                <a:gd name="T27" fmla="*/ 78 h 82"/>
                <a:gd name="T28" fmla="*/ 97 w 104"/>
                <a:gd name="T29" fmla="*/ 80 h 82"/>
                <a:gd name="T30" fmla="*/ 95 w 104"/>
                <a:gd name="T31" fmla="*/ 82 h 82"/>
                <a:gd name="T32" fmla="*/ 90 w 104"/>
                <a:gd name="T33" fmla="*/ 81 h 82"/>
                <a:gd name="T34" fmla="*/ 74 w 104"/>
                <a:gd name="T35" fmla="*/ 74 h 82"/>
                <a:gd name="T36" fmla="*/ 63 w 104"/>
                <a:gd name="T37" fmla="*/ 75 h 82"/>
                <a:gd name="T38" fmla="*/ 36 w 104"/>
                <a:gd name="T39" fmla="*/ 67 h 82"/>
                <a:gd name="T40" fmla="*/ 41 w 104"/>
                <a:gd name="T41" fmla="*/ 67 h 82"/>
                <a:gd name="T42" fmla="*/ 74 w 104"/>
                <a:gd name="T43" fmla="*/ 57 h 82"/>
                <a:gd name="T44" fmla="*/ 89 w 104"/>
                <a:gd name="T45" fmla="*/ 30 h 82"/>
                <a:gd name="T46" fmla="*/ 88 w 104"/>
                <a:gd name="T47" fmla="*/ 21 h 82"/>
                <a:gd name="T48" fmla="*/ 104 w 104"/>
                <a:gd name="T49" fmla="*/ 45 h 82"/>
                <a:gd name="T50" fmla="*/ 89 w 104"/>
                <a:gd name="T51"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82">
                  <a:moveTo>
                    <a:pt x="41" y="60"/>
                  </a:moveTo>
                  <a:cubicBezTo>
                    <a:pt x="37" y="60"/>
                    <a:pt x="34" y="59"/>
                    <a:pt x="31" y="59"/>
                  </a:cubicBezTo>
                  <a:cubicBezTo>
                    <a:pt x="26" y="62"/>
                    <a:pt x="21" y="65"/>
                    <a:pt x="15" y="66"/>
                  </a:cubicBezTo>
                  <a:cubicBezTo>
                    <a:pt x="13" y="67"/>
                    <a:pt x="11" y="67"/>
                    <a:pt x="10" y="67"/>
                  </a:cubicBezTo>
                  <a:cubicBezTo>
                    <a:pt x="10" y="67"/>
                    <a:pt x="10" y="67"/>
                    <a:pt x="10" y="67"/>
                  </a:cubicBezTo>
                  <a:cubicBezTo>
                    <a:pt x="9" y="67"/>
                    <a:pt x="8" y="66"/>
                    <a:pt x="8" y="65"/>
                  </a:cubicBezTo>
                  <a:cubicBezTo>
                    <a:pt x="7" y="64"/>
                    <a:pt x="8" y="64"/>
                    <a:pt x="9" y="63"/>
                  </a:cubicBezTo>
                  <a:cubicBezTo>
                    <a:pt x="11" y="60"/>
                    <a:pt x="14" y="58"/>
                    <a:pt x="16" y="53"/>
                  </a:cubicBezTo>
                  <a:cubicBezTo>
                    <a:pt x="6" y="48"/>
                    <a:pt x="0" y="39"/>
                    <a:pt x="0" y="30"/>
                  </a:cubicBezTo>
                  <a:cubicBezTo>
                    <a:pt x="0" y="14"/>
                    <a:pt x="18" y="0"/>
                    <a:pt x="41" y="0"/>
                  </a:cubicBezTo>
                  <a:cubicBezTo>
                    <a:pt x="64" y="0"/>
                    <a:pt x="82" y="14"/>
                    <a:pt x="82" y="30"/>
                  </a:cubicBezTo>
                  <a:cubicBezTo>
                    <a:pt x="82" y="46"/>
                    <a:pt x="64" y="60"/>
                    <a:pt x="41" y="60"/>
                  </a:cubicBezTo>
                  <a:close/>
                  <a:moveTo>
                    <a:pt x="89" y="68"/>
                  </a:moveTo>
                  <a:cubicBezTo>
                    <a:pt x="91" y="73"/>
                    <a:pt x="93" y="75"/>
                    <a:pt x="96" y="78"/>
                  </a:cubicBezTo>
                  <a:cubicBezTo>
                    <a:pt x="96" y="79"/>
                    <a:pt x="97" y="79"/>
                    <a:pt x="97" y="80"/>
                  </a:cubicBezTo>
                  <a:cubicBezTo>
                    <a:pt x="96" y="81"/>
                    <a:pt x="96" y="82"/>
                    <a:pt x="95" y="82"/>
                  </a:cubicBezTo>
                  <a:cubicBezTo>
                    <a:pt x="93" y="82"/>
                    <a:pt x="91" y="81"/>
                    <a:pt x="90" y="81"/>
                  </a:cubicBezTo>
                  <a:cubicBezTo>
                    <a:pt x="84" y="80"/>
                    <a:pt x="78" y="77"/>
                    <a:pt x="74" y="74"/>
                  </a:cubicBezTo>
                  <a:cubicBezTo>
                    <a:pt x="70" y="74"/>
                    <a:pt x="67" y="75"/>
                    <a:pt x="63" y="75"/>
                  </a:cubicBezTo>
                  <a:cubicBezTo>
                    <a:pt x="53" y="75"/>
                    <a:pt x="43" y="72"/>
                    <a:pt x="36" y="67"/>
                  </a:cubicBezTo>
                  <a:cubicBezTo>
                    <a:pt x="38" y="67"/>
                    <a:pt x="39" y="67"/>
                    <a:pt x="41" y="67"/>
                  </a:cubicBezTo>
                  <a:cubicBezTo>
                    <a:pt x="54" y="67"/>
                    <a:pt x="65" y="64"/>
                    <a:pt x="74" y="57"/>
                  </a:cubicBezTo>
                  <a:cubicBezTo>
                    <a:pt x="84" y="50"/>
                    <a:pt x="89" y="40"/>
                    <a:pt x="89" y="30"/>
                  </a:cubicBezTo>
                  <a:cubicBezTo>
                    <a:pt x="89" y="27"/>
                    <a:pt x="89" y="24"/>
                    <a:pt x="88" y="21"/>
                  </a:cubicBezTo>
                  <a:cubicBezTo>
                    <a:pt x="98" y="27"/>
                    <a:pt x="104" y="35"/>
                    <a:pt x="104" y="45"/>
                  </a:cubicBezTo>
                  <a:cubicBezTo>
                    <a:pt x="104" y="54"/>
                    <a:pt x="98" y="63"/>
                    <a:pt x="89" y="6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id-ID" sz="1600">
                <a:latin typeface="Segoe UI" panose="020B0502040204020203" pitchFamily="34" charset="0"/>
                <a:ea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587DA84-055B-6C41-BDDE-FA1C35A850F6}"/>
                </a:ext>
              </a:extLst>
            </p:cNvPr>
            <p:cNvSpPr txBox="1"/>
            <p:nvPr/>
          </p:nvSpPr>
          <p:spPr>
            <a:xfrm>
              <a:off x="9027610" y="166239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02</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FE3282F2-0F7B-6D44-923A-B70F56A42F7D}"/>
                </a:ext>
              </a:extLst>
            </p:cNvPr>
            <p:cNvSpPr/>
            <p:nvPr/>
          </p:nvSpPr>
          <p:spPr>
            <a:xfrm>
              <a:off x="7897163" y="2936515"/>
              <a:ext cx="2438400" cy="93133"/>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6" name="Text Placeholder 32">
              <a:extLst>
                <a:ext uri="{FF2B5EF4-FFF2-40B4-BE49-F238E27FC236}">
                  <a16:creationId xmlns:a16="http://schemas.microsoft.com/office/drawing/2014/main" id="{4F6F0D10-26E9-0F46-837A-127B72095074}"/>
                </a:ext>
              </a:extLst>
            </p:cNvPr>
            <p:cNvSpPr txBox="1">
              <a:spLocks/>
            </p:cNvSpPr>
            <p:nvPr/>
          </p:nvSpPr>
          <p:spPr>
            <a:xfrm>
              <a:off x="8105950" y="2010743"/>
              <a:ext cx="2195980"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Analyze Information Usage in Decision Making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Discovery, Brainstorming, Higher order questions</a:t>
              </a:r>
            </a:p>
          </p:txBody>
        </p:sp>
      </p:grpSp>
      <p:grpSp>
        <p:nvGrpSpPr>
          <p:cNvPr id="12" name="Group 11">
            <a:extLst>
              <a:ext uri="{FF2B5EF4-FFF2-40B4-BE49-F238E27FC236}">
                <a16:creationId xmlns:a16="http://schemas.microsoft.com/office/drawing/2014/main" id="{ECD82C05-7A81-FE4B-9EE0-E9A77D40AF90}"/>
              </a:ext>
            </a:extLst>
          </p:cNvPr>
          <p:cNvGrpSpPr/>
          <p:nvPr/>
        </p:nvGrpSpPr>
        <p:grpSpPr>
          <a:xfrm>
            <a:off x="2988679" y="4209960"/>
            <a:ext cx="2459566" cy="2341205"/>
            <a:chOff x="1754166" y="3460861"/>
            <a:chExt cx="2459566" cy="2341205"/>
          </a:xfrm>
        </p:grpSpPr>
        <p:sp>
          <p:nvSpPr>
            <p:cNvPr id="65" name="Rectangle 64">
              <a:extLst>
                <a:ext uri="{FF2B5EF4-FFF2-40B4-BE49-F238E27FC236}">
                  <a16:creationId xmlns:a16="http://schemas.microsoft.com/office/drawing/2014/main" id="{5D373945-9C50-A64B-A814-BFCE6A1736ED}"/>
                </a:ext>
              </a:extLst>
            </p:cNvPr>
            <p:cNvSpPr/>
            <p:nvPr/>
          </p:nvSpPr>
          <p:spPr>
            <a:xfrm>
              <a:off x="1754166" y="3460861"/>
              <a:ext cx="2459566" cy="111420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7BB8CECF-C8A0-7C47-8F81-78F5498FDAE2}"/>
                </a:ext>
              </a:extLst>
            </p:cNvPr>
            <p:cNvSpPr/>
            <p:nvPr/>
          </p:nvSpPr>
          <p:spPr>
            <a:xfrm>
              <a:off x="2651632" y="424199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8" name="TextBox 77">
              <a:extLst>
                <a:ext uri="{FF2B5EF4-FFF2-40B4-BE49-F238E27FC236}">
                  <a16:creationId xmlns:a16="http://schemas.microsoft.com/office/drawing/2014/main" id="{77996F81-D080-B946-B789-BC30FA0F736E}"/>
                </a:ext>
              </a:extLst>
            </p:cNvPr>
            <p:cNvSpPr txBox="1"/>
            <p:nvPr/>
          </p:nvSpPr>
          <p:spPr>
            <a:xfrm>
              <a:off x="2811450" y="4418684"/>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04</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09F0C771-63EE-6F40-9132-B8BBFB3E6AA5}"/>
                </a:ext>
              </a:extLst>
            </p:cNvPr>
            <p:cNvSpPr/>
            <p:nvPr/>
          </p:nvSpPr>
          <p:spPr>
            <a:xfrm>
              <a:off x="1775332" y="5708933"/>
              <a:ext cx="2438400" cy="9313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8" name="Text Placeholder 32">
              <a:extLst>
                <a:ext uri="{FF2B5EF4-FFF2-40B4-BE49-F238E27FC236}">
                  <a16:creationId xmlns:a16="http://schemas.microsoft.com/office/drawing/2014/main" id="{C0948AB5-97B8-8840-97B9-21C2680A25C1}"/>
                </a:ext>
              </a:extLst>
            </p:cNvPr>
            <p:cNvSpPr txBox="1">
              <a:spLocks/>
            </p:cNvSpPr>
            <p:nvPr/>
          </p:nvSpPr>
          <p:spPr>
            <a:xfrm>
              <a:off x="1928836" y="4785246"/>
              <a:ext cx="21036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Data-driven Learning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data labs, experimentation &amp; hypothesis testing, cause-effect modeling</a:t>
              </a:r>
            </a:p>
          </p:txBody>
        </p:sp>
        <p:sp>
          <p:nvSpPr>
            <p:cNvPr id="95" name="Freeform 187">
              <a:extLst>
                <a:ext uri="{FF2B5EF4-FFF2-40B4-BE49-F238E27FC236}">
                  <a16:creationId xmlns:a16="http://schemas.microsoft.com/office/drawing/2014/main" id="{D8DA207A-A176-6A45-BB61-11486183B4FB}"/>
                </a:ext>
              </a:extLst>
            </p:cNvPr>
            <p:cNvSpPr>
              <a:spLocks noEditPoints="1"/>
            </p:cNvSpPr>
            <p:nvPr/>
          </p:nvSpPr>
          <p:spPr bwMode="auto">
            <a:xfrm>
              <a:off x="2764557" y="3595690"/>
              <a:ext cx="555942" cy="555942"/>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 name="Group 10">
            <a:extLst>
              <a:ext uri="{FF2B5EF4-FFF2-40B4-BE49-F238E27FC236}">
                <a16:creationId xmlns:a16="http://schemas.microsoft.com/office/drawing/2014/main" id="{42E711B5-D97D-114F-B488-50639728907A}"/>
              </a:ext>
            </a:extLst>
          </p:cNvPr>
          <p:cNvGrpSpPr/>
          <p:nvPr/>
        </p:nvGrpSpPr>
        <p:grpSpPr>
          <a:xfrm>
            <a:off x="6148710" y="4195420"/>
            <a:ext cx="2438400" cy="2355745"/>
            <a:chOff x="7619230" y="3451683"/>
            <a:chExt cx="2438400" cy="2355745"/>
          </a:xfrm>
        </p:grpSpPr>
        <p:sp>
          <p:nvSpPr>
            <p:cNvPr id="51" name="Rectangle 50">
              <a:extLst>
                <a:ext uri="{FF2B5EF4-FFF2-40B4-BE49-F238E27FC236}">
                  <a16:creationId xmlns:a16="http://schemas.microsoft.com/office/drawing/2014/main" id="{2F410A51-0DFE-F84A-88A3-A2CC0C83712B}"/>
                </a:ext>
              </a:extLst>
            </p:cNvPr>
            <p:cNvSpPr/>
            <p:nvPr/>
          </p:nvSpPr>
          <p:spPr>
            <a:xfrm>
              <a:off x="7619230" y="3451683"/>
              <a:ext cx="2438400" cy="1159781"/>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10285743-3B1C-1F48-8EFD-40D31E84CE4F}"/>
                </a:ext>
              </a:extLst>
            </p:cNvPr>
            <p:cNvSpPr/>
            <p:nvPr/>
          </p:nvSpPr>
          <p:spPr>
            <a:xfrm>
              <a:off x="8495530" y="426485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7" name="TextBox 76">
              <a:extLst>
                <a:ext uri="{FF2B5EF4-FFF2-40B4-BE49-F238E27FC236}">
                  <a16:creationId xmlns:a16="http://schemas.microsoft.com/office/drawing/2014/main" id="{CFC12400-3C09-534F-8070-25F86744473D}"/>
                </a:ext>
              </a:extLst>
            </p:cNvPr>
            <p:cNvSpPr txBox="1"/>
            <p:nvPr/>
          </p:nvSpPr>
          <p:spPr>
            <a:xfrm>
              <a:off x="8655384" y="4443291"/>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03</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731ACC8C-A80A-874B-95E7-BB95A7AEC4A5}"/>
                </a:ext>
              </a:extLst>
            </p:cNvPr>
            <p:cNvSpPr/>
            <p:nvPr/>
          </p:nvSpPr>
          <p:spPr>
            <a:xfrm>
              <a:off x="7619230" y="5714295"/>
              <a:ext cx="2438400" cy="93133"/>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7" name="Text Placeholder 32">
              <a:extLst>
                <a:ext uri="{FF2B5EF4-FFF2-40B4-BE49-F238E27FC236}">
                  <a16:creationId xmlns:a16="http://schemas.microsoft.com/office/drawing/2014/main" id="{0BD87CA1-16F7-D749-8C1C-23922438909B}"/>
                </a:ext>
              </a:extLst>
            </p:cNvPr>
            <p:cNvSpPr txBox="1">
              <a:spLocks/>
            </p:cNvSpPr>
            <p:nvPr/>
          </p:nvSpPr>
          <p:spPr>
            <a:xfrm>
              <a:off x="7789668" y="4789757"/>
              <a:ext cx="2103668" cy="84198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Blend critical technical skills: Business + Data + Math + Technology</a:t>
              </a:r>
            </a:p>
          </p:txBody>
        </p:sp>
        <p:grpSp>
          <p:nvGrpSpPr>
            <p:cNvPr id="101" name="Group 100">
              <a:extLst>
                <a:ext uri="{FF2B5EF4-FFF2-40B4-BE49-F238E27FC236}">
                  <a16:creationId xmlns:a16="http://schemas.microsoft.com/office/drawing/2014/main" id="{21B82379-857D-F445-9FAA-54B500A0499A}"/>
                </a:ext>
              </a:extLst>
            </p:cNvPr>
            <p:cNvGrpSpPr/>
            <p:nvPr/>
          </p:nvGrpSpPr>
          <p:grpSpPr>
            <a:xfrm>
              <a:off x="8552514" y="3667486"/>
              <a:ext cx="515889" cy="515894"/>
              <a:chOff x="3149597" y="1962150"/>
              <a:chExt cx="406396" cy="406400"/>
            </a:xfrm>
            <a:solidFill>
              <a:srgbClr val="FFFFFF"/>
            </a:solidFill>
          </p:grpSpPr>
          <p:sp>
            <p:nvSpPr>
              <p:cNvPr id="102" name="Freeform 166">
                <a:extLst>
                  <a:ext uri="{FF2B5EF4-FFF2-40B4-BE49-F238E27FC236}">
                    <a16:creationId xmlns:a16="http://schemas.microsoft.com/office/drawing/2014/main" id="{AAE916B4-6B98-1A40-BF9B-3F605B8CD87E}"/>
                  </a:ext>
                </a:extLst>
              </p:cNvPr>
              <p:cNvSpPr>
                <a:spLocks noEditPoints="1"/>
              </p:cNvSpPr>
              <p:nvPr/>
            </p:nvSpPr>
            <p:spPr bwMode="auto">
              <a:xfrm>
                <a:off x="3149597"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sp>
            <p:nvSpPr>
              <p:cNvPr id="103" name="Freeform 171">
                <a:extLst>
                  <a:ext uri="{FF2B5EF4-FFF2-40B4-BE49-F238E27FC236}">
                    <a16:creationId xmlns:a16="http://schemas.microsoft.com/office/drawing/2014/main" id="{0CC652F6-F69A-3D4E-A0EB-57CCDAEF8EF8}"/>
                  </a:ext>
                </a:extLst>
              </p:cNvPr>
              <p:cNvSpPr>
                <a:spLocks noEditPoints="1"/>
              </p:cNvSpPr>
              <p:nvPr/>
            </p:nvSpPr>
            <p:spPr bwMode="auto">
              <a:xfrm>
                <a:off x="3428993"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sp>
            <p:nvSpPr>
              <p:cNvPr id="104" name="Freeform 176">
                <a:extLst>
                  <a:ext uri="{FF2B5EF4-FFF2-40B4-BE49-F238E27FC236}">
                    <a16:creationId xmlns:a16="http://schemas.microsoft.com/office/drawing/2014/main" id="{2790F6C0-C61A-6C4B-84B9-480F48CF902F}"/>
                  </a:ext>
                </a:extLst>
              </p:cNvPr>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grpSp>
      </p:grpSp>
      <p:sp>
        <p:nvSpPr>
          <p:cNvPr id="44" name="Title 3">
            <a:extLst>
              <a:ext uri="{FF2B5EF4-FFF2-40B4-BE49-F238E27FC236}">
                <a16:creationId xmlns:a16="http://schemas.microsoft.com/office/drawing/2014/main" id="{07E74ECB-6FE3-4E43-8939-B9C2DB559CDC}"/>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IN" dirty="0"/>
              <a:t>1. Bridge the gap between Business and Technology</a:t>
            </a:r>
            <a:endParaRPr lang="en-US" dirty="0"/>
          </a:p>
        </p:txBody>
      </p:sp>
      <p:sp>
        <p:nvSpPr>
          <p:cNvPr id="7" name="Footer Placeholder 6">
            <a:extLst>
              <a:ext uri="{FF2B5EF4-FFF2-40B4-BE49-F238E27FC236}">
                <a16:creationId xmlns:a16="http://schemas.microsoft.com/office/drawing/2014/main" id="{E3538D56-3316-4EEA-B375-B84565C49821}"/>
              </a:ext>
            </a:extLst>
          </p:cNvPr>
          <p:cNvSpPr>
            <a:spLocks noGrp="1"/>
          </p:cNvSpPr>
          <p:nvPr>
            <p:ph type="ftr" sz="quarter" idx="10"/>
          </p:nvPr>
        </p:nvSpPr>
        <p:spPr/>
        <p:txBody>
          <a:bodyPr/>
          <a:lstStyle/>
          <a:p>
            <a:r>
              <a:rPr lang="de-DE"/>
              <a:t>© </a:t>
            </a:r>
            <a:r>
              <a:rPr lang="en-US" dirty="0"/>
              <a:t>LatentView Analytics. Confidential</a:t>
            </a:r>
          </a:p>
        </p:txBody>
      </p:sp>
      <p:sp>
        <p:nvSpPr>
          <p:cNvPr id="48" name="Slide Number Placeholder 2">
            <a:extLst>
              <a:ext uri="{FF2B5EF4-FFF2-40B4-BE49-F238E27FC236}">
                <a16:creationId xmlns:a16="http://schemas.microsoft.com/office/drawing/2014/main" id="{9F27D887-8FD6-426D-918B-FC531F036CC8}"/>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29</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0ED22C6A-7575-4CAA-8EB2-9441B2D6308F}"/>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brings critical capabilities that helps bridge the Business-Technology gap</a:t>
            </a:r>
          </a:p>
        </p:txBody>
      </p:sp>
    </p:spTree>
    <p:extLst>
      <p:ext uri="{BB962C8B-B14F-4D97-AF65-F5344CB8AC3E}">
        <p14:creationId xmlns:p14="http://schemas.microsoft.com/office/powerpoint/2010/main" val="85014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17849"/>
          </a:xfrm>
          <a:prstGeom prst="rect">
            <a:avLst/>
          </a:prstGeom>
          <a:noFill/>
        </p:spPr>
        <p:txBody>
          <a:bodyPr wrap="square" lIns="89558" tIns="44780" rIns="89558" bIns="44780" rtlCol="0">
            <a:spAutoFit/>
          </a:bodyPr>
          <a:lstStyle/>
          <a:p>
            <a:pPr algn="ctr" defTabSz="1210112"/>
            <a:r>
              <a:rPr lang="en-IN" sz="4313" dirty="0">
                <a:solidFill>
                  <a:srgbClr val="FFFFFF"/>
                </a:solidFill>
                <a:latin typeface="Segoe UI"/>
                <a:cs typeface="Segoe UI"/>
              </a:rPr>
              <a:t>1. About LatentView</a:t>
            </a:r>
          </a:p>
          <a:p>
            <a:pPr algn="ctr" defTabSz="1210112"/>
            <a:endParaRPr lang="en-IN" sz="4313" dirty="0">
              <a:solidFill>
                <a:srgbClr val="FFFFFF"/>
              </a:solidFill>
              <a:latin typeface="Segoe UI"/>
              <a:cs typeface="Segoe UI"/>
            </a:endParaRPr>
          </a:p>
        </p:txBody>
      </p:sp>
    </p:spTree>
    <p:extLst>
      <p:ext uri="{BB962C8B-B14F-4D97-AF65-F5344CB8AC3E}">
        <p14:creationId xmlns:p14="http://schemas.microsoft.com/office/powerpoint/2010/main" val="261671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a:xfrm>
            <a:off x="115076" y="0"/>
            <a:ext cx="11555612" cy="703385"/>
          </a:xfrm>
        </p:spPr>
        <p:txBody>
          <a:bodyPr>
            <a:normAutofit fontScale="90000"/>
          </a:bodyPr>
          <a:lstStyle/>
          <a:p>
            <a:r>
              <a:rPr lang="en-US" sz="3100" dirty="0"/>
              <a:t>2. Build for Diverse Analytics Needs with Workload-centric Architectures</a:t>
            </a:r>
            <a:endParaRPr lang="en-US" dirty="0"/>
          </a:p>
        </p:txBody>
      </p:sp>
      <p:sp>
        <p:nvSpPr>
          <p:cNvPr id="8" name="Rectangle: Rounded Corners 38">
            <a:extLst>
              <a:ext uri="{FF2B5EF4-FFF2-40B4-BE49-F238E27FC236}">
                <a16:creationId xmlns:a16="http://schemas.microsoft.com/office/drawing/2014/main" id="{1BFF3FEB-897E-4A46-88FE-C4A1E994CEDC}"/>
              </a:ext>
            </a:extLst>
          </p:cNvPr>
          <p:cNvSpPr/>
          <p:nvPr/>
        </p:nvSpPr>
        <p:spPr>
          <a:xfrm>
            <a:off x="10313246" y="1329385"/>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rapezoid 8">
            <a:extLst>
              <a:ext uri="{FF2B5EF4-FFF2-40B4-BE49-F238E27FC236}">
                <a16:creationId xmlns:a16="http://schemas.microsoft.com/office/drawing/2014/main" id="{C65E00AC-3BE7-3641-A37F-314D24E9FEDA}"/>
              </a:ext>
            </a:extLst>
          </p:cNvPr>
          <p:cNvSpPr/>
          <p:nvPr/>
        </p:nvSpPr>
        <p:spPr>
          <a:xfrm rot="16200000">
            <a:off x="4196441" y="309411"/>
            <a:ext cx="4716000" cy="6264000"/>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Elbow Connector 10">
            <a:extLst>
              <a:ext uri="{FF2B5EF4-FFF2-40B4-BE49-F238E27FC236}">
                <a16:creationId xmlns:a16="http://schemas.microsoft.com/office/drawing/2014/main" id="{8E6086A6-DBA8-A149-BA39-967A4DE8381E}"/>
              </a:ext>
            </a:extLst>
          </p:cNvPr>
          <p:cNvCxnSpPr>
            <a:cxnSpLocks/>
          </p:cNvCxnSpPr>
          <p:nvPr/>
        </p:nvCxnSpPr>
        <p:spPr>
          <a:xfrm flipV="1">
            <a:off x="4855035" y="3149928"/>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FD3D86-56C7-D64F-B4D5-E21345117B68}"/>
              </a:ext>
            </a:extLst>
          </p:cNvPr>
          <p:cNvCxnSpPr>
            <a:cxnSpLocks/>
          </p:cNvCxnSpPr>
          <p:nvPr/>
        </p:nvCxnSpPr>
        <p:spPr>
          <a:xfrm flipV="1">
            <a:off x="9601841" y="3146951"/>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443329-CBBB-5E40-961B-B84C090DA796}"/>
              </a:ext>
            </a:extLst>
          </p:cNvPr>
          <p:cNvCxnSpPr>
            <a:cxnSpLocks/>
          </p:cNvCxnSpPr>
          <p:nvPr/>
        </p:nvCxnSpPr>
        <p:spPr>
          <a:xfrm>
            <a:off x="9601841" y="4131718"/>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A9B52B-D212-DC4C-89A2-5AC6FD38895F}"/>
              </a:ext>
            </a:extLst>
          </p:cNvPr>
          <p:cNvCxnSpPr>
            <a:cxnSpLocks/>
          </p:cNvCxnSpPr>
          <p:nvPr/>
        </p:nvCxnSpPr>
        <p:spPr>
          <a:xfrm flipV="1">
            <a:off x="9601841" y="5189108"/>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B21375-B5E9-6848-8566-FE1FEA2A5E75}"/>
              </a:ext>
            </a:extLst>
          </p:cNvPr>
          <p:cNvCxnSpPr>
            <a:cxnSpLocks/>
          </p:cNvCxnSpPr>
          <p:nvPr/>
        </p:nvCxnSpPr>
        <p:spPr>
          <a:xfrm>
            <a:off x="9601841" y="1930148"/>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45AA896-DF34-244E-BC93-38993F533375}"/>
              </a:ext>
            </a:extLst>
          </p:cNvPr>
          <p:cNvCxnSpPr>
            <a:cxnSpLocks/>
          </p:cNvCxnSpPr>
          <p:nvPr/>
        </p:nvCxnSpPr>
        <p:spPr>
          <a:xfrm flipV="1">
            <a:off x="9601841" y="1548907"/>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826C418-85C6-F74B-A68B-C231F8D13EE9}"/>
              </a:ext>
            </a:extLst>
          </p:cNvPr>
          <p:cNvSpPr/>
          <p:nvPr/>
        </p:nvSpPr>
        <p:spPr bwMode="auto">
          <a:xfrm>
            <a:off x="3530320" y="2084406"/>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Lake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(Example: S3)</a:t>
            </a:r>
          </a:p>
        </p:txBody>
      </p:sp>
      <p:grpSp>
        <p:nvGrpSpPr>
          <p:cNvPr id="21" name="Group 20">
            <a:extLst>
              <a:ext uri="{FF2B5EF4-FFF2-40B4-BE49-F238E27FC236}">
                <a16:creationId xmlns:a16="http://schemas.microsoft.com/office/drawing/2014/main" id="{A58D7E68-C5A0-4842-BEE9-7C618EC154DC}"/>
              </a:ext>
            </a:extLst>
          </p:cNvPr>
          <p:cNvGrpSpPr/>
          <p:nvPr/>
        </p:nvGrpSpPr>
        <p:grpSpPr>
          <a:xfrm>
            <a:off x="3451147" y="1570147"/>
            <a:ext cx="6150694" cy="3984244"/>
            <a:chOff x="3594025" y="2201384"/>
            <a:chExt cx="6150694" cy="3984244"/>
          </a:xfrm>
        </p:grpSpPr>
        <p:sp>
          <p:nvSpPr>
            <p:cNvPr id="23" name="Rectangle 22">
              <a:extLst>
                <a:ext uri="{FF2B5EF4-FFF2-40B4-BE49-F238E27FC236}">
                  <a16:creationId xmlns:a16="http://schemas.microsoft.com/office/drawing/2014/main" id="{8860DE36-D5C6-6C49-8649-944D198C5687}"/>
                </a:ext>
              </a:extLst>
            </p:cNvPr>
            <p:cNvSpPr/>
            <p:nvPr/>
          </p:nvSpPr>
          <p:spPr bwMode="auto">
            <a:xfrm>
              <a:off x="5532352" y="2201384"/>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Relational Data Store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AWS Redshift)</a:t>
              </a:r>
            </a:p>
          </p:txBody>
        </p:sp>
        <p:sp>
          <p:nvSpPr>
            <p:cNvPr id="24" name="Rectangle 23">
              <a:extLst>
                <a:ext uri="{FF2B5EF4-FFF2-40B4-BE49-F238E27FC236}">
                  <a16:creationId xmlns:a16="http://schemas.microsoft.com/office/drawing/2014/main" id="{9A721E56-312C-FA40-9232-4F74D253C25F}"/>
                </a:ext>
              </a:extLst>
            </p:cNvPr>
            <p:cNvSpPr/>
            <p:nvPr/>
          </p:nvSpPr>
          <p:spPr bwMode="auto">
            <a:xfrm>
              <a:off x="8016719" y="220138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Enterprise Reporting Platform</a:t>
              </a:r>
            </a:p>
          </p:txBody>
        </p:sp>
        <p:sp>
          <p:nvSpPr>
            <p:cNvPr id="25" name="Rectangle 24">
              <a:extLst>
                <a:ext uri="{FF2B5EF4-FFF2-40B4-BE49-F238E27FC236}">
                  <a16:creationId xmlns:a16="http://schemas.microsoft.com/office/drawing/2014/main" id="{73F759D6-D2E2-5441-B80C-E23CD843EB85}"/>
                </a:ext>
              </a:extLst>
            </p:cNvPr>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API endpoints </a:t>
              </a:r>
            </a:p>
          </p:txBody>
        </p:sp>
        <p:sp>
          <p:nvSpPr>
            <p:cNvPr id="26" name="Rectangle 25">
              <a:extLst>
                <a:ext uri="{FF2B5EF4-FFF2-40B4-BE49-F238E27FC236}">
                  <a16:creationId xmlns:a16="http://schemas.microsoft.com/office/drawing/2014/main" id="{09E9BFFA-729B-314C-900F-97FAC045EEA2}"/>
                </a:ext>
              </a:extLst>
            </p:cNvPr>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Indexing and Querying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Search)</a:t>
              </a:r>
            </a:p>
          </p:txBody>
        </p:sp>
        <p:sp>
          <p:nvSpPr>
            <p:cNvPr id="27" name="Rectangle 26">
              <a:extLst>
                <a:ext uri="{FF2B5EF4-FFF2-40B4-BE49-F238E27FC236}">
                  <a16:creationId xmlns:a16="http://schemas.microsoft.com/office/drawing/2014/main" id="{6FA67BA0-B514-BE48-9391-16339E522FBD}"/>
                </a:ext>
              </a:extLst>
            </p:cNvPr>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Indexing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Cache)</a:t>
              </a:r>
            </a:p>
          </p:txBody>
        </p:sp>
        <p:sp>
          <p:nvSpPr>
            <p:cNvPr id="28" name="Rectangle 27">
              <a:extLst>
                <a:ext uri="{FF2B5EF4-FFF2-40B4-BE49-F238E27FC236}">
                  <a16:creationId xmlns:a16="http://schemas.microsoft.com/office/drawing/2014/main" id="{3BDE6051-C819-134C-8D31-91BE5A1E39BB}"/>
                </a:ext>
              </a:extLst>
            </p:cNvPr>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Distributed Processing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Feature Engineering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Sampling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Spark)</a:t>
              </a:r>
            </a:p>
          </p:txBody>
        </p:sp>
        <p:sp>
          <p:nvSpPr>
            <p:cNvPr id="29" name="Rectangle 28">
              <a:extLst>
                <a:ext uri="{FF2B5EF4-FFF2-40B4-BE49-F238E27FC236}">
                  <a16:creationId xmlns:a16="http://schemas.microsoft.com/office/drawing/2014/main" id="{750D0CF9-9025-0B40-8354-43072DD7D188}"/>
                </a:ext>
              </a:extLst>
            </p:cNvPr>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Machine Learning Workbench</a:t>
              </a:r>
            </a:p>
          </p:txBody>
        </p:sp>
        <p:cxnSp>
          <p:nvCxnSpPr>
            <p:cNvPr id="30" name="Straight Arrow Connector 29">
              <a:extLst>
                <a:ext uri="{FF2B5EF4-FFF2-40B4-BE49-F238E27FC236}">
                  <a16:creationId xmlns:a16="http://schemas.microsoft.com/office/drawing/2014/main" id="{42AC2FFB-B869-004F-B96E-0746326A5AA7}"/>
                </a:ext>
              </a:extLst>
            </p:cNvPr>
            <p:cNvCxnSpPr>
              <a:cxnSpLocks/>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56D37D-118F-AA42-AA9C-B4008D52E7DD}"/>
                </a:ext>
              </a:extLst>
            </p:cNvPr>
            <p:cNvCxnSpPr>
              <a:cxnSpLocks/>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A7DD5FC-EA1B-1447-8894-0D4B6E2B7D0C}"/>
                </a:ext>
              </a:extLst>
            </p:cNvPr>
            <p:cNvCxnSpPr>
              <a:cxnSpLocks/>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C9668A0-2A59-F744-AB4E-8E8A5DDB5BB4}"/>
                </a:ext>
              </a:extLst>
            </p:cNvPr>
            <p:cNvCxnSpPr>
              <a:cxnSpLocks/>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9A42ED92-7AF0-5841-A197-56C806782F9F}"/>
                </a:ext>
              </a:extLst>
            </p:cNvPr>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F6F3115-F314-3242-9797-AE819D61C61A}"/>
                </a:ext>
              </a:extLst>
            </p:cNvPr>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36" name="Elbow Connector 35">
              <a:extLst>
                <a:ext uri="{FF2B5EF4-FFF2-40B4-BE49-F238E27FC236}">
                  <a16:creationId xmlns:a16="http://schemas.microsoft.com/office/drawing/2014/main" id="{01BE4A7C-6FB0-EF41-8E62-D16E533ECF0A}"/>
                </a:ext>
              </a:extLst>
            </p:cNvPr>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46464A2B-EBF7-B64C-8352-82BC904A379C}"/>
              </a:ext>
            </a:extLst>
          </p:cNvPr>
          <p:cNvSpPr txBox="1"/>
          <p:nvPr/>
        </p:nvSpPr>
        <p:spPr>
          <a:xfrm>
            <a:off x="3422441" y="5845348"/>
            <a:ext cx="6264000" cy="584775"/>
          </a:xfrm>
          <a:prstGeom prst="rect">
            <a:avLst/>
          </a:prstGeom>
          <a:solidFill>
            <a:schemeClr val="accent3">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Isolating Compute from Storage for Throttle Free, Optimized, Cataloged, Secured and Accountable Single View</a:t>
            </a:r>
          </a:p>
        </p:txBody>
      </p:sp>
      <p:cxnSp>
        <p:nvCxnSpPr>
          <p:cNvPr id="43" name="Straight Arrow Connector 42">
            <a:extLst>
              <a:ext uri="{FF2B5EF4-FFF2-40B4-BE49-F238E27FC236}">
                <a16:creationId xmlns:a16="http://schemas.microsoft.com/office/drawing/2014/main" id="{90366BAA-45CE-0644-8AF7-A33821113A97}"/>
              </a:ext>
            </a:extLst>
          </p:cNvPr>
          <p:cNvCxnSpPr/>
          <p:nvPr/>
        </p:nvCxnSpPr>
        <p:spPr>
          <a:xfrm>
            <a:off x="1234041" y="3407506"/>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6DB0E4B-42BF-894A-8D23-A4E6C167D22D}"/>
              </a:ext>
            </a:extLst>
          </p:cNvPr>
          <p:cNvGrpSpPr/>
          <p:nvPr/>
        </p:nvGrpSpPr>
        <p:grpSpPr>
          <a:xfrm>
            <a:off x="162674" y="1514731"/>
            <a:ext cx="3298723" cy="4926605"/>
            <a:chOff x="162674" y="1888784"/>
            <a:chExt cx="3298723" cy="4926605"/>
          </a:xfrm>
        </p:grpSpPr>
        <p:sp>
          <p:nvSpPr>
            <p:cNvPr id="45" name="Rectangle 44">
              <a:extLst>
                <a:ext uri="{FF2B5EF4-FFF2-40B4-BE49-F238E27FC236}">
                  <a16:creationId xmlns:a16="http://schemas.microsoft.com/office/drawing/2014/main" id="{437F2409-7751-B242-8E8C-770A41BFE13A}"/>
                </a:ext>
              </a:extLst>
            </p:cNvPr>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Integration</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6" name="Straight Arrow Connector 45">
              <a:extLst>
                <a:ext uri="{FF2B5EF4-FFF2-40B4-BE49-F238E27FC236}">
                  <a16:creationId xmlns:a16="http://schemas.microsoft.com/office/drawing/2014/main" id="{3B9DA613-90B2-C846-B551-5CFB6CD620FF}"/>
                </a:ext>
              </a:extLst>
            </p:cNvPr>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4F25244-7FF5-B843-A9B1-4C2CD6CAA0EC}"/>
                </a:ext>
              </a:extLst>
            </p:cNvPr>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6DE554BB-B7D3-F242-85B9-2455ADC7F57B}"/>
                </a:ext>
              </a:extLst>
            </p:cNvPr>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Structured </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A93A79D-348D-2B4E-A96D-288CE8521F72}"/>
                </a:ext>
              </a:extLst>
            </p:cNvPr>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Unstructured</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TextBox 49">
              <a:extLst>
                <a:ext uri="{FF2B5EF4-FFF2-40B4-BE49-F238E27FC236}">
                  <a16:creationId xmlns:a16="http://schemas.microsoft.com/office/drawing/2014/main" id="{ECAF7CDF-CD46-AE42-B480-2EB939828BF0}"/>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Conventional Data Sources</a:t>
              </a:r>
            </a:p>
          </p:txBody>
        </p:sp>
        <p:sp>
          <p:nvSpPr>
            <p:cNvPr id="51" name="TextBox 50">
              <a:extLst>
                <a:ext uri="{FF2B5EF4-FFF2-40B4-BE49-F238E27FC236}">
                  <a16:creationId xmlns:a16="http://schemas.microsoft.com/office/drawing/2014/main" id="{DDFB7FB6-DC8F-EE4C-8494-ECC2F6D188A6}"/>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Unconventional Data Sources</a:t>
              </a:r>
            </a:p>
          </p:txBody>
        </p:sp>
        <p:sp>
          <p:nvSpPr>
            <p:cNvPr id="52" name="TextBox 51">
              <a:extLst>
                <a:ext uri="{FF2B5EF4-FFF2-40B4-BE49-F238E27FC236}">
                  <a16:creationId xmlns:a16="http://schemas.microsoft.com/office/drawing/2014/main" id="{37CB197F-EECC-F54E-8D9A-4CB464E5FF9B}"/>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External Data Sources</a:t>
              </a:r>
            </a:p>
          </p:txBody>
        </p:sp>
        <p:sp>
          <p:nvSpPr>
            <p:cNvPr id="53" name="TextBox 52">
              <a:extLst>
                <a:ext uri="{FF2B5EF4-FFF2-40B4-BE49-F238E27FC236}">
                  <a16:creationId xmlns:a16="http://schemas.microsoft.com/office/drawing/2014/main" id="{02B22D98-5BAA-F24F-A9B4-994E6B611A64}"/>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Internal Data Sources</a:t>
              </a:r>
            </a:p>
          </p:txBody>
        </p:sp>
        <p:sp>
          <p:nvSpPr>
            <p:cNvPr id="54" name="TextBox 53">
              <a:extLst>
                <a:ext uri="{FF2B5EF4-FFF2-40B4-BE49-F238E27FC236}">
                  <a16:creationId xmlns:a16="http://schemas.microsoft.com/office/drawing/2014/main" id="{21DAF17D-E82E-AC4C-AF4C-07C793895F55}"/>
                </a:ext>
              </a:extLst>
            </p:cNvPr>
            <p:cNvSpPr txBox="1"/>
            <p:nvPr/>
          </p:nvSpPr>
          <p:spPr>
            <a:xfrm>
              <a:off x="162674" y="6230614"/>
              <a:ext cx="2895249" cy="584775"/>
            </a:xfrm>
            <a:prstGeom prst="rect">
              <a:avLst/>
            </a:prstGeom>
            <a:solidFill>
              <a:srgbClr val="CCCCCC"/>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Data Type specific ETL toolset</a:t>
              </a:r>
            </a:p>
          </p:txBody>
        </p:sp>
      </p:grpSp>
      <p:sp>
        <p:nvSpPr>
          <p:cNvPr id="56" name="Rectangle 55">
            <a:extLst>
              <a:ext uri="{FF2B5EF4-FFF2-40B4-BE49-F238E27FC236}">
                <a16:creationId xmlns:a16="http://schemas.microsoft.com/office/drawing/2014/main" id="{3F0E79C5-CAB6-1B42-8EB5-500231F1DA1B}"/>
              </a:ext>
            </a:extLst>
          </p:cNvPr>
          <p:cNvSpPr/>
          <p:nvPr/>
        </p:nvSpPr>
        <p:spPr bwMode="auto">
          <a:xfrm>
            <a:off x="10410198" y="1320307"/>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CANNED REPORTS</a:t>
            </a:r>
          </a:p>
        </p:txBody>
      </p:sp>
      <p:sp>
        <p:nvSpPr>
          <p:cNvPr id="57" name="Rectangle 56">
            <a:extLst>
              <a:ext uri="{FF2B5EF4-FFF2-40B4-BE49-F238E27FC236}">
                <a16:creationId xmlns:a16="http://schemas.microsoft.com/office/drawing/2014/main" id="{E0BBB500-4A5E-6A44-A44C-1891D1CAEAD1}"/>
              </a:ext>
            </a:extLst>
          </p:cNvPr>
          <p:cNvSpPr/>
          <p:nvPr/>
        </p:nvSpPr>
        <p:spPr bwMode="auto">
          <a:xfrm>
            <a:off x="10410198" y="1965701"/>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SELF SERVICE BI</a:t>
            </a:r>
          </a:p>
        </p:txBody>
      </p:sp>
      <p:sp>
        <p:nvSpPr>
          <p:cNvPr id="58" name="Rectangle 57">
            <a:extLst>
              <a:ext uri="{FF2B5EF4-FFF2-40B4-BE49-F238E27FC236}">
                <a16:creationId xmlns:a16="http://schemas.microsoft.com/office/drawing/2014/main" id="{24C1F099-51D9-3748-B856-86B7F315934B}"/>
              </a:ext>
            </a:extLst>
          </p:cNvPr>
          <p:cNvSpPr/>
          <p:nvPr/>
        </p:nvSpPr>
        <p:spPr bwMode="auto">
          <a:xfrm>
            <a:off x="10410198" y="2918351"/>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OPERATIONAL</a:t>
            </a:r>
          </a:p>
        </p:txBody>
      </p:sp>
      <p:sp>
        <p:nvSpPr>
          <p:cNvPr id="59" name="Rectangle 58">
            <a:extLst>
              <a:ext uri="{FF2B5EF4-FFF2-40B4-BE49-F238E27FC236}">
                <a16:creationId xmlns:a16="http://schemas.microsoft.com/office/drawing/2014/main" id="{D0095B05-E9C4-5C41-BAB8-0F1424B0A6C5}"/>
              </a:ext>
            </a:extLst>
          </p:cNvPr>
          <p:cNvSpPr/>
          <p:nvPr/>
        </p:nvSpPr>
        <p:spPr bwMode="auto">
          <a:xfrm>
            <a:off x="10410198" y="3903710"/>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60" name="Rectangle 59">
            <a:extLst>
              <a:ext uri="{FF2B5EF4-FFF2-40B4-BE49-F238E27FC236}">
                <a16:creationId xmlns:a16="http://schemas.microsoft.com/office/drawing/2014/main" id="{8F45C284-E7C5-9541-A693-FAC59A7BB034}"/>
              </a:ext>
            </a:extLst>
          </p:cNvPr>
          <p:cNvSpPr/>
          <p:nvPr/>
        </p:nvSpPr>
        <p:spPr bwMode="auto">
          <a:xfrm>
            <a:off x="10410198" y="4960508"/>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REPORTING</a:t>
            </a:r>
          </a:p>
        </p:txBody>
      </p:sp>
      <p:sp>
        <p:nvSpPr>
          <p:cNvPr id="61" name="TextBox 60">
            <a:extLst>
              <a:ext uri="{FF2B5EF4-FFF2-40B4-BE49-F238E27FC236}">
                <a16:creationId xmlns:a16="http://schemas.microsoft.com/office/drawing/2014/main" id="{6193319B-6F58-854C-A5DD-A36D1A9746FB}"/>
              </a:ext>
            </a:extLst>
          </p:cNvPr>
          <p:cNvSpPr txBox="1"/>
          <p:nvPr/>
        </p:nvSpPr>
        <p:spPr>
          <a:xfrm>
            <a:off x="10199762" y="5856561"/>
            <a:ext cx="1868663" cy="584775"/>
          </a:xfrm>
          <a:prstGeom prst="rect">
            <a:avLst/>
          </a:prstGeom>
          <a:solidFill>
            <a:schemeClr val="accent2">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Workload Aware Compute</a:t>
            </a:r>
          </a:p>
        </p:txBody>
      </p:sp>
      <p:sp>
        <p:nvSpPr>
          <p:cNvPr id="55" name="Slide Number Placeholder 2">
            <a:extLst>
              <a:ext uri="{FF2B5EF4-FFF2-40B4-BE49-F238E27FC236}">
                <a16:creationId xmlns:a16="http://schemas.microsoft.com/office/drawing/2014/main" id="{F3311A4A-B996-4058-B340-14A11BA3E50F}"/>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30</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16C7034F-85DB-4DE9-9727-A890D0F92EE6}"/>
              </a:ext>
            </a:extLst>
          </p:cNvPr>
          <p:cNvSpPr>
            <a:spLocks noGrp="1"/>
          </p:cNvSpPr>
          <p:nvPr>
            <p:ph type="ftr" sz="quarter" idx="11"/>
          </p:nvPr>
        </p:nvSpPr>
        <p:spPr/>
        <p:txBody>
          <a:bodyPr/>
          <a:lstStyle/>
          <a:p>
            <a:r>
              <a:rPr lang="en-US" dirty="0"/>
              <a:t>© LatentView Analytics. Confidential</a:t>
            </a:r>
          </a:p>
        </p:txBody>
      </p:sp>
      <p:sp>
        <p:nvSpPr>
          <p:cNvPr id="63" name="TextBox 62">
            <a:extLst>
              <a:ext uri="{FF2B5EF4-FFF2-40B4-BE49-F238E27FC236}">
                <a16:creationId xmlns:a16="http://schemas.microsoft.com/office/drawing/2014/main" id="{16576A03-E425-4CD5-A184-5F57E09B60F4}"/>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LatentView’s Workload-centric </a:t>
            </a:r>
            <a:r>
              <a:rPr lang="en-US" sz="2200" i="1" dirty="0">
                <a:solidFill>
                  <a:srgbClr val="000000"/>
                </a:solidFill>
                <a:latin typeface="Calibri"/>
              </a:rPr>
              <a:t>A</a:t>
            </a:r>
            <a:r>
              <a:rPr kumimoji="0" lang="en-US" sz="2200" b="0" i="1" u="none" strike="noStrike" kern="1200" cap="none" spc="0" normalizeH="0" baseline="0" noProof="0" dirty="0">
                <a:ln>
                  <a:noFill/>
                </a:ln>
                <a:solidFill>
                  <a:srgbClr val="000000"/>
                </a:solidFill>
                <a:effectLst/>
                <a:uLnTx/>
                <a:uFillTx/>
                <a:latin typeface="Calibri"/>
                <a:ea typeface="+mn-ea"/>
                <a:cs typeface="+mn-cs"/>
              </a:rPr>
              <a:t>architectures help democratize insights beyond data warehousing</a:t>
            </a:r>
          </a:p>
        </p:txBody>
      </p:sp>
    </p:spTree>
    <p:extLst>
      <p:ext uri="{BB962C8B-B14F-4D97-AF65-F5344CB8AC3E}">
        <p14:creationId xmlns:p14="http://schemas.microsoft.com/office/powerpoint/2010/main" val="1430169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t>3. Fuse All Data for Deeper and Meaningful Connections</a:t>
            </a:r>
          </a:p>
        </p:txBody>
      </p:sp>
      <p:pic>
        <p:nvPicPr>
          <p:cNvPr id="10" name="Picture 9">
            <a:extLst>
              <a:ext uri="{FF2B5EF4-FFF2-40B4-BE49-F238E27FC236}">
                <a16:creationId xmlns:a16="http://schemas.microsoft.com/office/drawing/2014/main" id="{BC4C55F3-2D69-7146-ACB9-89578EF305FE}"/>
              </a:ext>
            </a:extLst>
          </p:cNvPr>
          <p:cNvPicPr>
            <a:picLocks noChangeAspect="1"/>
          </p:cNvPicPr>
          <p:nvPr/>
        </p:nvPicPr>
        <p:blipFill>
          <a:blip r:embed="rId2"/>
          <a:stretch>
            <a:fillRect/>
          </a:stretch>
        </p:blipFill>
        <p:spPr>
          <a:xfrm>
            <a:off x="2057986" y="1287047"/>
            <a:ext cx="7875558" cy="5205783"/>
          </a:xfrm>
          <a:prstGeom prst="rect">
            <a:avLst/>
          </a:prstGeom>
        </p:spPr>
      </p:pic>
      <p:sp>
        <p:nvSpPr>
          <p:cNvPr id="7" name="Slide Number Placeholder 2">
            <a:extLst>
              <a:ext uri="{FF2B5EF4-FFF2-40B4-BE49-F238E27FC236}">
                <a16:creationId xmlns:a16="http://schemas.microsoft.com/office/drawing/2014/main" id="{25804CDC-A375-4757-9A7D-DA644476A29B}"/>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31</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49C2F11-65D5-40DA-A347-12492EF8AADE}"/>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Fusing conventional</a:t>
            </a:r>
            <a:r>
              <a:rPr lang="en-US" sz="2200" i="1" dirty="0">
                <a:solidFill>
                  <a:srgbClr val="000000"/>
                </a:solidFill>
                <a:latin typeface="Calibri"/>
              </a:rPr>
              <a:t> and unconventional data leads to unbiased and more granular insights, at lower cost in lesser time</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13288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lstStyle/>
          <a:p>
            <a:r>
              <a:rPr lang="en-US" dirty="0"/>
              <a:t>4. Design Data Architecture for Scalable Systems</a:t>
            </a:r>
          </a:p>
        </p:txBody>
      </p:sp>
      <p:sp>
        <p:nvSpPr>
          <p:cNvPr id="24" name="TextBox 23">
            <a:extLst>
              <a:ext uri="{FF2B5EF4-FFF2-40B4-BE49-F238E27FC236}">
                <a16:creationId xmlns:a16="http://schemas.microsoft.com/office/drawing/2014/main" id="{46EBDF7D-34CD-CB4C-B1E4-ABDB57E6C16E}"/>
              </a:ext>
            </a:extLst>
          </p:cNvPr>
          <p:cNvSpPr txBox="1"/>
          <p:nvPr/>
        </p:nvSpPr>
        <p:spPr>
          <a:xfrm>
            <a:off x="352758"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Relational / OLAP</a:t>
            </a:r>
          </a:p>
          <a:p>
            <a:pPr marL="285750" indent="-285750">
              <a:buFont typeface="Wingdings" pitchFamily="2" charset="2"/>
              <a:buChar char="§"/>
            </a:pPr>
            <a:r>
              <a:rPr lang="en-US" sz="1200" dirty="0"/>
              <a:t>Column family</a:t>
            </a:r>
          </a:p>
          <a:p>
            <a:pPr marL="285750" indent="-285750">
              <a:buFont typeface="Wingdings" pitchFamily="2" charset="2"/>
              <a:buChar char="§"/>
            </a:pPr>
            <a:r>
              <a:rPr lang="en-US" sz="1200" dirty="0"/>
              <a:t>Document</a:t>
            </a:r>
          </a:p>
          <a:p>
            <a:pPr marL="285750" indent="-285750">
              <a:buFont typeface="Wingdings" pitchFamily="2" charset="2"/>
              <a:buChar char="§"/>
            </a:pPr>
            <a:r>
              <a:rPr lang="en-US" sz="1200" dirty="0"/>
              <a:t>Graph</a:t>
            </a:r>
          </a:p>
          <a:p>
            <a:pPr marL="285750" indent="-285750">
              <a:buFont typeface="Wingdings" pitchFamily="2" charset="2"/>
              <a:buChar char="§"/>
            </a:pPr>
            <a:r>
              <a:rPr lang="en-US" sz="1200" dirty="0"/>
              <a:t>Key-value stores</a:t>
            </a:r>
          </a:p>
        </p:txBody>
      </p:sp>
      <p:sp>
        <p:nvSpPr>
          <p:cNvPr id="10" name="Pentagon 9">
            <a:extLst>
              <a:ext uri="{FF2B5EF4-FFF2-40B4-BE49-F238E27FC236}">
                <a16:creationId xmlns:a16="http://schemas.microsoft.com/office/drawing/2014/main" id="{C12CA47F-612B-DE4D-B477-D856BB2C851E}"/>
              </a:ext>
            </a:extLst>
          </p:cNvPr>
          <p:cNvSpPr/>
          <p:nvPr/>
        </p:nvSpPr>
        <p:spPr>
          <a:xfrm>
            <a:off x="423712" y="3141973"/>
            <a:ext cx="1805940" cy="617220"/>
          </a:xfrm>
          <a:prstGeom prst="homePlat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solidFill>
              </a:rPr>
              <a:t>Data Modeling</a:t>
            </a:r>
          </a:p>
        </p:txBody>
      </p:sp>
      <p:sp>
        <p:nvSpPr>
          <p:cNvPr id="11" name="Chevron 10">
            <a:extLst>
              <a:ext uri="{FF2B5EF4-FFF2-40B4-BE49-F238E27FC236}">
                <a16:creationId xmlns:a16="http://schemas.microsoft.com/office/drawing/2014/main" id="{2DCA469E-D409-E84C-A5AD-7BA316F26685}"/>
              </a:ext>
            </a:extLst>
          </p:cNvPr>
          <p:cNvSpPr/>
          <p:nvPr/>
        </p:nvSpPr>
        <p:spPr>
          <a:xfrm>
            <a:off x="205502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Storage &amp; Retrieval</a:t>
            </a:r>
          </a:p>
        </p:txBody>
      </p:sp>
      <p:sp>
        <p:nvSpPr>
          <p:cNvPr id="34" name="Chevron 33">
            <a:extLst>
              <a:ext uri="{FF2B5EF4-FFF2-40B4-BE49-F238E27FC236}">
                <a16:creationId xmlns:a16="http://schemas.microsoft.com/office/drawing/2014/main" id="{783B92DB-4155-8F43-8CFE-BC2286B6B315}"/>
              </a:ext>
            </a:extLst>
          </p:cNvPr>
          <p:cNvSpPr/>
          <p:nvPr/>
        </p:nvSpPr>
        <p:spPr>
          <a:xfrm>
            <a:off x="368634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Serialization &amp; Evolution</a:t>
            </a:r>
          </a:p>
        </p:txBody>
      </p:sp>
      <p:sp>
        <p:nvSpPr>
          <p:cNvPr id="35" name="Chevron 34">
            <a:extLst>
              <a:ext uri="{FF2B5EF4-FFF2-40B4-BE49-F238E27FC236}">
                <a16:creationId xmlns:a16="http://schemas.microsoft.com/office/drawing/2014/main" id="{C6034266-D95E-F541-B401-0B05011A0143}"/>
              </a:ext>
            </a:extLst>
          </p:cNvPr>
          <p:cNvSpPr/>
          <p:nvPr/>
        </p:nvSpPr>
        <p:spPr>
          <a:xfrm>
            <a:off x="531765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Replication</a:t>
            </a:r>
          </a:p>
        </p:txBody>
      </p:sp>
      <p:sp>
        <p:nvSpPr>
          <p:cNvPr id="50" name="Chevron 49">
            <a:extLst>
              <a:ext uri="{FF2B5EF4-FFF2-40B4-BE49-F238E27FC236}">
                <a16:creationId xmlns:a16="http://schemas.microsoft.com/office/drawing/2014/main" id="{2E92F3BE-414D-2546-BE3F-E2CC2DA78087}"/>
              </a:ext>
            </a:extLst>
          </p:cNvPr>
          <p:cNvSpPr/>
          <p:nvPr/>
        </p:nvSpPr>
        <p:spPr>
          <a:xfrm>
            <a:off x="694897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Partitioning</a:t>
            </a:r>
          </a:p>
        </p:txBody>
      </p:sp>
      <p:sp>
        <p:nvSpPr>
          <p:cNvPr id="51" name="Chevron 50">
            <a:extLst>
              <a:ext uri="{FF2B5EF4-FFF2-40B4-BE49-F238E27FC236}">
                <a16:creationId xmlns:a16="http://schemas.microsoft.com/office/drawing/2014/main" id="{234823BC-3DC1-CF40-8E73-EEB4E6E78E22}"/>
              </a:ext>
            </a:extLst>
          </p:cNvPr>
          <p:cNvSpPr/>
          <p:nvPr/>
        </p:nvSpPr>
        <p:spPr>
          <a:xfrm>
            <a:off x="858028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Batch Processing</a:t>
            </a:r>
          </a:p>
        </p:txBody>
      </p:sp>
      <p:sp>
        <p:nvSpPr>
          <p:cNvPr id="52" name="Chevron 51">
            <a:extLst>
              <a:ext uri="{FF2B5EF4-FFF2-40B4-BE49-F238E27FC236}">
                <a16:creationId xmlns:a16="http://schemas.microsoft.com/office/drawing/2014/main" id="{ED9C6880-2656-D24B-8B69-B5C51F79A31B}"/>
              </a:ext>
            </a:extLst>
          </p:cNvPr>
          <p:cNvSpPr/>
          <p:nvPr/>
        </p:nvSpPr>
        <p:spPr>
          <a:xfrm>
            <a:off x="1021160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Stream Processing</a:t>
            </a:r>
          </a:p>
        </p:txBody>
      </p:sp>
      <p:sp>
        <p:nvSpPr>
          <p:cNvPr id="60" name="TextBox 59">
            <a:extLst>
              <a:ext uri="{FF2B5EF4-FFF2-40B4-BE49-F238E27FC236}">
                <a16:creationId xmlns:a16="http://schemas.microsoft.com/office/drawing/2014/main" id="{049F1CCE-5D97-504A-B68E-E5BFFD8D7E98}"/>
              </a:ext>
            </a:extLst>
          </p:cNvPr>
          <p:cNvSpPr txBox="1"/>
          <p:nvPr/>
        </p:nvSpPr>
        <p:spPr>
          <a:xfrm>
            <a:off x="2055027" y="433120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Indexing structures</a:t>
            </a:r>
          </a:p>
          <a:p>
            <a:pPr marL="285750" indent="-285750">
              <a:buFont typeface="Wingdings" pitchFamily="2" charset="2"/>
              <a:buChar char="§"/>
            </a:pPr>
            <a:r>
              <a:rPr lang="en-US" sz="1200" dirty="0"/>
              <a:t>Star schema with snowflakes</a:t>
            </a:r>
          </a:p>
          <a:p>
            <a:pPr marL="285750" indent="-285750">
              <a:buFont typeface="Wingdings" pitchFamily="2" charset="2"/>
              <a:buChar char="§"/>
            </a:pPr>
            <a:r>
              <a:rPr lang="en-US" sz="1200" dirty="0"/>
              <a:t>Column oriented storage</a:t>
            </a:r>
          </a:p>
        </p:txBody>
      </p:sp>
      <p:cxnSp>
        <p:nvCxnSpPr>
          <p:cNvPr id="13" name="Straight Connector 12">
            <a:extLst>
              <a:ext uri="{FF2B5EF4-FFF2-40B4-BE49-F238E27FC236}">
                <a16:creationId xmlns:a16="http://schemas.microsoft.com/office/drawing/2014/main" id="{D52AD8A9-C30F-094E-9337-6F26A06E7376}"/>
              </a:ext>
            </a:extLst>
          </p:cNvPr>
          <p:cNvCxnSpPr>
            <a:cxnSpLocks/>
            <a:endCxn id="24" idx="2"/>
          </p:cNvCxnSpPr>
          <p:nvPr/>
        </p:nvCxnSpPr>
        <p:spPr>
          <a:xfrm flipV="1">
            <a:off x="1291205"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B59A05-0485-CB42-A311-11FCF2C4D645}"/>
              </a:ext>
            </a:extLst>
          </p:cNvPr>
          <p:cNvCxnSpPr>
            <a:cxnSpLocks/>
            <a:stCxn id="60" idx="0"/>
          </p:cNvCxnSpPr>
          <p:nvPr/>
        </p:nvCxnSpPr>
        <p:spPr>
          <a:xfrm flipV="1">
            <a:off x="2957997" y="375919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6D1C502-68D9-E940-ACEB-AE5A49C4C397}"/>
              </a:ext>
            </a:extLst>
          </p:cNvPr>
          <p:cNvSpPr txBox="1"/>
          <p:nvPr/>
        </p:nvSpPr>
        <p:spPr>
          <a:xfrm>
            <a:off x="3638249"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Thrift, Avro, ProtoBuf, language-specific</a:t>
            </a:r>
          </a:p>
          <a:p>
            <a:pPr marL="285750" indent="-285750">
              <a:buFont typeface="Wingdings" pitchFamily="2" charset="2"/>
              <a:buChar char="§"/>
            </a:pPr>
            <a:r>
              <a:rPr lang="en-US" sz="1200" dirty="0"/>
              <a:t>Different modes of data flow: DBs, RPC, REST, Message passing</a:t>
            </a:r>
          </a:p>
        </p:txBody>
      </p:sp>
      <p:cxnSp>
        <p:nvCxnSpPr>
          <p:cNvPr id="67" name="Straight Connector 66">
            <a:extLst>
              <a:ext uri="{FF2B5EF4-FFF2-40B4-BE49-F238E27FC236}">
                <a16:creationId xmlns:a16="http://schemas.microsoft.com/office/drawing/2014/main" id="{EF1E05EC-9DD1-A942-AAA9-DEA36088F512}"/>
              </a:ext>
            </a:extLst>
          </p:cNvPr>
          <p:cNvCxnSpPr>
            <a:cxnSpLocks/>
            <a:endCxn id="66" idx="2"/>
          </p:cNvCxnSpPr>
          <p:nvPr/>
        </p:nvCxnSpPr>
        <p:spPr>
          <a:xfrm flipV="1">
            <a:off x="4576696"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D36C5E3-F5D2-2147-B88F-49BAD0C93F4C}"/>
              </a:ext>
            </a:extLst>
          </p:cNvPr>
          <p:cNvSpPr txBox="1"/>
          <p:nvPr/>
        </p:nvSpPr>
        <p:spPr>
          <a:xfrm>
            <a:off x="6923739"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Key-Value partitioning</a:t>
            </a:r>
          </a:p>
          <a:p>
            <a:pPr marL="285750" indent="-285750">
              <a:buFont typeface="Wingdings" pitchFamily="2" charset="2"/>
              <a:buChar char="§"/>
            </a:pPr>
            <a:r>
              <a:rPr lang="en-US" sz="1200" dirty="0"/>
              <a:t>Secondary indexes</a:t>
            </a:r>
          </a:p>
          <a:p>
            <a:pPr marL="285750" indent="-285750">
              <a:buFont typeface="Wingdings" pitchFamily="2" charset="2"/>
              <a:buChar char="§"/>
            </a:pPr>
            <a:r>
              <a:rPr lang="en-US" sz="1200" dirty="0"/>
              <a:t>Balancing &amp; rebalancing</a:t>
            </a:r>
          </a:p>
          <a:p>
            <a:pPr marL="285750" indent="-285750">
              <a:buFont typeface="Wingdings" pitchFamily="2" charset="2"/>
              <a:buChar char="§"/>
            </a:pPr>
            <a:endParaRPr lang="en-US" sz="1200" dirty="0"/>
          </a:p>
        </p:txBody>
      </p:sp>
      <p:cxnSp>
        <p:nvCxnSpPr>
          <p:cNvPr id="69" name="Straight Connector 68">
            <a:extLst>
              <a:ext uri="{FF2B5EF4-FFF2-40B4-BE49-F238E27FC236}">
                <a16:creationId xmlns:a16="http://schemas.microsoft.com/office/drawing/2014/main" id="{08E04BD6-A0A8-A542-B32A-1065D1378C5D}"/>
              </a:ext>
            </a:extLst>
          </p:cNvPr>
          <p:cNvCxnSpPr>
            <a:cxnSpLocks/>
            <a:endCxn id="68" idx="2"/>
          </p:cNvCxnSpPr>
          <p:nvPr/>
        </p:nvCxnSpPr>
        <p:spPr>
          <a:xfrm flipV="1">
            <a:off x="7862186" y="2562407"/>
            <a:ext cx="0" cy="57956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DDDE4D4-AA40-1147-B360-AC16DF9966C3}"/>
              </a:ext>
            </a:extLst>
          </p:cNvPr>
          <p:cNvSpPr txBox="1"/>
          <p:nvPr/>
        </p:nvSpPr>
        <p:spPr>
          <a:xfrm>
            <a:off x="10209228"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Event streams</a:t>
            </a:r>
          </a:p>
          <a:p>
            <a:pPr marL="285750" indent="-285750">
              <a:buFont typeface="Wingdings" pitchFamily="2" charset="2"/>
              <a:buChar char="§"/>
            </a:pPr>
            <a:r>
              <a:rPr lang="en-US" sz="1200" dirty="0"/>
              <a:t>Database streams</a:t>
            </a:r>
          </a:p>
          <a:p>
            <a:pPr marL="285750" indent="-285750">
              <a:buFont typeface="Wingdings" pitchFamily="2" charset="2"/>
              <a:buChar char="§"/>
            </a:pPr>
            <a:r>
              <a:rPr lang="en-US" sz="1200" dirty="0"/>
              <a:t>Processing streams</a:t>
            </a:r>
          </a:p>
          <a:p>
            <a:pPr marL="285750" indent="-285750">
              <a:buFont typeface="Wingdings" pitchFamily="2" charset="2"/>
              <a:buChar char="§"/>
            </a:pPr>
            <a:endParaRPr lang="en-US" sz="1200" dirty="0"/>
          </a:p>
          <a:p>
            <a:pPr marL="285750" indent="-285750">
              <a:buFont typeface="Wingdings" pitchFamily="2" charset="2"/>
              <a:buChar char="§"/>
            </a:pPr>
            <a:endParaRPr lang="en-US" sz="1200" dirty="0"/>
          </a:p>
        </p:txBody>
      </p:sp>
      <p:cxnSp>
        <p:nvCxnSpPr>
          <p:cNvPr id="71" name="Straight Connector 70">
            <a:extLst>
              <a:ext uri="{FF2B5EF4-FFF2-40B4-BE49-F238E27FC236}">
                <a16:creationId xmlns:a16="http://schemas.microsoft.com/office/drawing/2014/main" id="{7531EE03-778C-DA41-B84C-D0E037770F2C}"/>
              </a:ext>
            </a:extLst>
          </p:cNvPr>
          <p:cNvCxnSpPr>
            <a:cxnSpLocks/>
            <a:endCxn id="70" idx="2"/>
          </p:cNvCxnSpPr>
          <p:nvPr/>
        </p:nvCxnSpPr>
        <p:spPr>
          <a:xfrm flipV="1">
            <a:off x="11147675"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B96A1E-2C5D-734F-AFC5-A042334BBC95}"/>
              </a:ext>
            </a:extLst>
          </p:cNvPr>
          <p:cNvSpPr txBox="1"/>
          <p:nvPr/>
        </p:nvSpPr>
        <p:spPr>
          <a:xfrm>
            <a:off x="5317657" y="433875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Single-leader</a:t>
            </a:r>
          </a:p>
          <a:p>
            <a:pPr marL="285750" indent="-285750">
              <a:buFont typeface="Wingdings" pitchFamily="2" charset="2"/>
              <a:buChar char="§"/>
            </a:pPr>
            <a:r>
              <a:rPr lang="en-US" sz="1200" dirty="0"/>
              <a:t>Leaderless</a:t>
            </a:r>
          </a:p>
          <a:p>
            <a:pPr marL="285750" indent="-285750">
              <a:buFont typeface="Wingdings" pitchFamily="2" charset="2"/>
              <a:buChar char="§"/>
            </a:pPr>
            <a:r>
              <a:rPr lang="en-US" sz="1200" dirty="0"/>
              <a:t>Multi-leader</a:t>
            </a:r>
          </a:p>
          <a:p>
            <a:pPr marL="285750" indent="-285750">
              <a:buFont typeface="Wingdings" pitchFamily="2" charset="2"/>
              <a:buChar char="§"/>
            </a:pPr>
            <a:endParaRPr lang="en-US" sz="1200" dirty="0"/>
          </a:p>
          <a:p>
            <a:pPr marL="285750" indent="-285750">
              <a:buFont typeface="Wingdings" pitchFamily="2" charset="2"/>
              <a:buChar char="§"/>
            </a:pPr>
            <a:endParaRPr lang="en-US" sz="1200" dirty="0"/>
          </a:p>
        </p:txBody>
      </p:sp>
      <p:cxnSp>
        <p:nvCxnSpPr>
          <p:cNvPr id="73" name="Straight Connector 72">
            <a:extLst>
              <a:ext uri="{FF2B5EF4-FFF2-40B4-BE49-F238E27FC236}">
                <a16:creationId xmlns:a16="http://schemas.microsoft.com/office/drawing/2014/main" id="{8E93C6C0-36AE-A046-B501-0F3D832D0C38}"/>
              </a:ext>
            </a:extLst>
          </p:cNvPr>
          <p:cNvCxnSpPr>
            <a:cxnSpLocks/>
            <a:stCxn id="72" idx="0"/>
          </p:cNvCxnSpPr>
          <p:nvPr/>
        </p:nvCxnSpPr>
        <p:spPr>
          <a:xfrm flipV="1">
            <a:off x="6220627" y="376674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9D64153-3BF9-4E41-A1EC-D96FD6CD4D01}"/>
              </a:ext>
            </a:extLst>
          </p:cNvPr>
          <p:cNvSpPr txBox="1"/>
          <p:nvPr/>
        </p:nvSpPr>
        <p:spPr>
          <a:xfrm>
            <a:off x="8580287" y="434630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Scripting</a:t>
            </a:r>
          </a:p>
          <a:p>
            <a:pPr marL="285750" indent="-285750">
              <a:buFont typeface="Wingdings" pitchFamily="2" charset="2"/>
              <a:buChar char="§"/>
            </a:pPr>
            <a:r>
              <a:rPr lang="en-US" sz="1200" dirty="0"/>
              <a:t>Map-Reduce</a:t>
            </a:r>
          </a:p>
          <a:p>
            <a:pPr marL="285750" indent="-285750">
              <a:buFont typeface="Wingdings" pitchFamily="2" charset="2"/>
              <a:buChar char="§"/>
            </a:pPr>
            <a:r>
              <a:rPr lang="en-US" sz="1200" dirty="0"/>
              <a:t>Traditional ETL</a:t>
            </a:r>
          </a:p>
          <a:p>
            <a:pPr marL="285750" indent="-285750">
              <a:buFont typeface="Wingdings" pitchFamily="2" charset="2"/>
              <a:buChar char="§"/>
            </a:pPr>
            <a:r>
              <a:rPr lang="en-US" sz="1200" dirty="0"/>
              <a:t>Directed Acyclic Graphs</a:t>
            </a:r>
          </a:p>
        </p:txBody>
      </p:sp>
      <p:cxnSp>
        <p:nvCxnSpPr>
          <p:cNvPr id="75" name="Straight Connector 74">
            <a:extLst>
              <a:ext uri="{FF2B5EF4-FFF2-40B4-BE49-F238E27FC236}">
                <a16:creationId xmlns:a16="http://schemas.microsoft.com/office/drawing/2014/main" id="{741611C0-6034-674E-867F-A0BA49121A28}"/>
              </a:ext>
            </a:extLst>
          </p:cNvPr>
          <p:cNvCxnSpPr>
            <a:cxnSpLocks/>
            <a:stCxn id="74" idx="0"/>
          </p:cNvCxnSpPr>
          <p:nvPr/>
        </p:nvCxnSpPr>
        <p:spPr>
          <a:xfrm flipV="1">
            <a:off x="9483257" y="377429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2">
            <a:extLst>
              <a:ext uri="{FF2B5EF4-FFF2-40B4-BE49-F238E27FC236}">
                <a16:creationId xmlns:a16="http://schemas.microsoft.com/office/drawing/2014/main" id="{11301A9F-8B09-4D15-86E7-C6E8E0B0DAF6}"/>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32</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9FCEA2E5-DFFA-43AA-8228-736A239DB305}"/>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has deep experience in building scalable, reliable and maintainable analytics solutions and data products</a:t>
            </a:r>
          </a:p>
        </p:txBody>
      </p:sp>
    </p:spTree>
    <p:extLst>
      <p:ext uri="{BB962C8B-B14F-4D97-AF65-F5344CB8AC3E}">
        <p14:creationId xmlns:p14="http://schemas.microsoft.com/office/powerpoint/2010/main" val="59056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lstStyle/>
          <a:p>
            <a:r>
              <a:rPr lang="en-US" dirty="0"/>
              <a:t>5. Bridging New Age &amp; Legacy Technologies</a:t>
            </a:r>
          </a:p>
        </p:txBody>
      </p:sp>
      <p:sp>
        <p:nvSpPr>
          <p:cNvPr id="7" name="Rectangle 6">
            <a:extLst>
              <a:ext uri="{FF2B5EF4-FFF2-40B4-BE49-F238E27FC236}">
                <a16:creationId xmlns:a16="http://schemas.microsoft.com/office/drawing/2014/main" id="{7D1026AE-1A61-A648-A2A0-C06E0164D1CB}"/>
              </a:ext>
            </a:extLst>
          </p:cNvPr>
          <p:cNvSpPr/>
          <p:nvPr/>
        </p:nvSpPr>
        <p:spPr bwMode="auto">
          <a:xfrm>
            <a:off x="514856" y="1445128"/>
            <a:ext cx="2067339" cy="1007165"/>
          </a:xfrm>
          <a:prstGeom prst="rect">
            <a:avLst/>
          </a:prstGeom>
          <a:solidFill>
            <a:schemeClr val="accent6">
              <a:lumMod val="20000"/>
              <a:lumOff val="80000"/>
            </a:schemeClr>
          </a:solidFill>
          <a:ln w="12700">
            <a:noFill/>
            <a:round/>
            <a:headEnd/>
            <a:tailEnd/>
          </a:ln>
        </p:spPr>
        <p:txBody>
          <a:bodyPr rtlCol="0" anchor="ctr"/>
          <a:lstStyle/>
          <a:p>
            <a:pPr algn="ctr"/>
            <a:r>
              <a:rPr lang="en-US" dirty="0"/>
              <a:t>Re-Hosting </a:t>
            </a:r>
          </a:p>
          <a:p>
            <a:pPr algn="ctr"/>
            <a:r>
              <a:rPr lang="en-US" dirty="0"/>
              <a:t>(Lift &amp; Shift)</a:t>
            </a:r>
          </a:p>
        </p:txBody>
      </p:sp>
      <p:sp>
        <p:nvSpPr>
          <p:cNvPr id="8" name="Rectangle 7">
            <a:extLst>
              <a:ext uri="{FF2B5EF4-FFF2-40B4-BE49-F238E27FC236}">
                <a16:creationId xmlns:a16="http://schemas.microsoft.com/office/drawing/2014/main" id="{4F2E5D39-9B0D-BA4A-A25D-42B124FFFB1A}"/>
              </a:ext>
            </a:extLst>
          </p:cNvPr>
          <p:cNvSpPr/>
          <p:nvPr/>
        </p:nvSpPr>
        <p:spPr bwMode="auto">
          <a:xfrm>
            <a:off x="514855" y="2621823"/>
            <a:ext cx="2067339" cy="1007165"/>
          </a:xfrm>
          <a:prstGeom prst="rect">
            <a:avLst/>
          </a:prstGeom>
          <a:solidFill>
            <a:schemeClr val="accent6">
              <a:lumMod val="60000"/>
              <a:lumOff val="40000"/>
            </a:schemeClr>
          </a:solidFill>
          <a:ln w="12700">
            <a:noFill/>
            <a:round/>
            <a:headEnd/>
            <a:tailEnd/>
          </a:ln>
        </p:spPr>
        <p:txBody>
          <a:bodyPr rtlCol="0" anchor="ctr"/>
          <a:lstStyle/>
          <a:p>
            <a:pPr algn="ctr"/>
            <a:r>
              <a:rPr lang="en-US" dirty="0"/>
              <a:t>Re-Platforming</a:t>
            </a:r>
          </a:p>
          <a:p>
            <a:pPr algn="ctr"/>
            <a:r>
              <a:rPr lang="en-US" dirty="0"/>
              <a:t>(Tinker &amp; Tune)</a:t>
            </a:r>
          </a:p>
        </p:txBody>
      </p:sp>
      <p:sp>
        <p:nvSpPr>
          <p:cNvPr id="10" name="Rectangle 9">
            <a:extLst>
              <a:ext uri="{FF2B5EF4-FFF2-40B4-BE49-F238E27FC236}">
                <a16:creationId xmlns:a16="http://schemas.microsoft.com/office/drawing/2014/main" id="{53F3BC54-D530-834E-B61E-0CA63849CC03}"/>
              </a:ext>
            </a:extLst>
          </p:cNvPr>
          <p:cNvSpPr/>
          <p:nvPr/>
        </p:nvSpPr>
        <p:spPr bwMode="auto">
          <a:xfrm>
            <a:off x="514854" y="3798519"/>
            <a:ext cx="2067339" cy="1007165"/>
          </a:xfrm>
          <a:prstGeom prst="rect">
            <a:avLst/>
          </a:prstGeom>
          <a:solidFill>
            <a:schemeClr val="accent1">
              <a:lumMod val="60000"/>
              <a:lumOff val="40000"/>
            </a:schemeClr>
          </a:solidFill>
          <a:ln w="12700">
            <a:noFill/>
            <a:round/>
            <a:headEnd/>
            <a:tailEnd/>
          </a:ln>
        </p:spPr>
        <p:txBody>
          <a:bodyPr rtlCol="0" anchor="ctr"/>
          <a:lstStyle/>
          <a:p>
            <a:pPr algn="ctr"/>
            <a:r>
              <a:rPr lang="en-US" dirty="0"/>
              <a:t>Repurchasing</a:t>
            </a:r>
          </a:p>
        </p:txBody>
      </p:sp>
      <p:sp>
        <p:nvSpPr>
          <p:cNvPr id="11" name="Rectangle 10">
            <a:extLst>
              <a:ext uri="{FF2B5EF4-FFF2-40B4-BE49-F238E27FC236}">
                <a16:creationId xmlns:a16="http://schemas.microsoft.com/office/drawing/2014/main" id="{3C56D3AA-7A88-074D-81F3-9A42D546770A}"/>
              </a:ext>
            </a:extLst>
          </p:cNvPr>
          <p:cNvSpPr/>
          <p:nvPr/>
        </p:nvSpPr>
        <p:spPr bwMode="auto">
          <a:xfrm>
            <a:off x="514854" y="4975214"/>
            <a:ext cx="2067339" cy="1007165"/>
          </a:xfrm>
          <a:prstGeom prst="rect">
            <a:avLst/>
          </a:prstGeom>
          <a:solidFill>
            <a:schemeClr val="accent3">
              <a:lumMod val="75000"/>
            </a:schemeClr>
          </a:solidFill>
          <a:ln w="12700">
            <a:noFill/>
            <a:round/>
            <a:headEnd/>
            <a:tailEnd/>
          </a:ln>
        </p:spPr>
        <p:txBody>
          <a:bodyPr rtlCol="0" anchor="ctr"/>
          <a:lstStyle/>
          <a:p>
            <a:pPr algn="ctr"/>
            <a:r>
              <a:rPr lang="en-US" dirty="0">
                <a:solidFill>
                  <a:schemeClr val="bg1"/>
                </a:solidFill>
              </a:rPr>
              <a:t>Refactoring</a:t>
            </a:r>
          </a:p>
        </p:txBody>
      </p:sp>
      <p:sp>
        <p:nvSpPr>
          <p:cNvPr id="12" name="Rectangle 11">
            <a:extLst>
              <a:ext uri="{FF2B5EF4-FFF2-40B4-BE49-F238E27FC236}">
                <a16:creationId xmlns:a16="http://schemas.microsoft.com/office/drawing/2014/main" id="{6362F68E-B596-2144-82CC-43A5698A9C48}"/>
              </a:ext>
            </a:extLst>
          </p:cNvPr>
          <p:cNvSpPr/>
          <p:nvPr/>
        </p:nvSpPr>
        <p:spPr bwMode="auto">
          <a:xfrm>
            <a:off x="2979762" y="1706220"/>
            <a:ext cx="3962400" cy="630936"/>
          </a:xfrm>
          <a:prstGeom prst="rect">
            <a:avLst/>
          </a:prstGeom>
          <a:noFill/>
          <a:ln w="12700">
            <a:noFill/>
            <a:round/>
            <a:headEnd/>
            <a:tailEnd/>
          </a:ln>
        </p:spPr>
        <p:txBody>
          <a:bodyPr rtlCol="0" anchor="t"/>
          <a:lstStyle/>
          <a:p>
            <a:pPr marL="285750" indent="-285750">
              <a:buFont typeface="Wingdings" charset="2"/>
              <a:buChar char="§"/>
            </a:pPr>
            <a:r>
              <a:rPr lang="en-US" sz="1400" dirty="0"/>
              <a:t>Benefits from reduced capex / opex</a:t>
            </a:r>
          </a:p>
          <a:p>
            <a:pPr marL="285750" indent="-285750">
              <a:buFont typeface="Wingdings" charset="2"/>
              <a:buChar char="§"/>
            </a:pPr>
            <a:r>
              <a:rPr lang="en-US" sz="1400" dirty="0"/>
              <a:t>Migration tools can automate</a:t>
            </a:r>
          </a:p>
          <a:p>
            <a:pPr marL="285750" indent="-285750">
              <a:buFont typeface="Wingdings" charset="2"/>
              <a:buChar char="§"/>
            </a:pPr>
            <a:r>
              <a:rPr lang="en-US" sz="1400" dirty="0"/>
              <a:t>Simpler to manage adoption</a:t>
            </a:r>
          </a:p>
        </p:txBody>
      </p:sp>
      <p:sp>
        <p:nvSpPr>
          <p:cNvPr id="13" name="Rectangle 12">
            <a:extLst>
              <a:ext uri="{FF2B5EF4-FFF2-40B4-BE49-F238E27FC236}">
                <a16:creationId xmlns:a16="http://schemas.microsoft.com/office/drawing/2014/main" id="{BE9D0857-8EC6-484C-A822-4D92CC38EB70}"/>
              </a:ext>
            </a:extLst>
          </p:cNvPr>
          <p:cNvSpPr/>
          <p:nvPr/>
        </p:nvSpPr>
        <p:spPr bwMode="auto">
          <a:xfrm>
            <a:off x="7339728" y="1706220"/>
            <a:ext cx="4161179" cy="630936"/>
          </a:xfrm>
          <a:prstGeom prst="rect">
            <a:avLst/>
          </a:prstGeom>
          <a:noFill/>
          <a:ln w="12700">
            <a:noFill/>
            <a:round/>
            <a:headEnd/>
            <a:tailEnd/>
          </a:ln>
        </p:spPr>
        <p:txBody>
          <a:bodyPr rtlCol="0" anchor="t"/>
          <a:lstStyle/>
          <a:p>
            <a:pPr marL="285750" indent="-285750">
              <a:buFont typeface="Wingdings" charset="2"/>
              <a:buChar char="§"/>
            </a:pPr>
            <a:r>
              <a:rPr lang="en-US" sz="1400" dirty="0"/>
              <a:t>Works well for simple, stand-alone systems</a:t>
            </a:r>
          </a:p>
          <a:p>
            <a:pPr marL="285750" indent="-285750">
              <a:buFont typeface="Wingdings" charset="2"/>
              <a:buChar char="§"/>
            </a:pPr>
            <a:r>
              <a:rPr lang="en-US" sz="1400" dirty="0"/>
              <a:t>Not much benefit from technology optimization</a:t>
            </a:r>
          </a:p>
          <a:p>
            <a:pPr marL="285750" indent="-285750">
              <a:buFont typeface="Wingdings" charset="2"/>
              <a:buChar char="§"/>
            </a:pPr>
            <a:r>
              <a:rPr lang="en-US" sz="1400" dirty="0"/>
              <a:t>Integration with on premise apps</a:t>
            </a:r>
          </a:p>
        </p:txBody>
      </p:sp>
      <p:sp>
        <p:nvSpPr>
          <p:cNvPr id="14" name="Rectangle 13">
            <a:extLst>
              <a:ext uri="{FF2B5EF4-FFF2-40B4-BE49-F238E27FC236}">
                <a16:creationId xmlns:a16="http://schemas.microsoft.com/office/drawing/2014/main" id="{54BFE250-4FC1-854F-9FB9-B394CDC5FB3F}"/>
              </a:ext>
            </a:extLst>
          </p:cNvPr>
          <p:cNvSpPr/>
          <p:nvPr/>
        </p:nvSpPr>
        <p:spPr bwMode="auto">
          <a:xfrm>
            <a:off x="2976714" y="2858473"/>
            <a:ext cx="3962400" cy="633356"/>
          </a:xfrm>
          <a:prstGeom prst="rect">
            <a:avLst/>
          </a:prstGeom>
          <a:noFill/>
          <a:ln w="12700">
            <a:noFill/>
            <a:round/>
            <a:headEnd/>
            <a:tailEnd/>
          </a:ln>
        </p:spPr>
        <p:txBody>
          <a:bodyPr rtlCol="0" anchor="t"/>
          <a:lstStyle/>
          <a:p>
            <a:pPr marL="285750" indent="-285750">
              <a:buFont typeface="Wingdings" charset="2"/>
              <a:buChar char="§"/>
            </a:pPr>
            <a:r>
              <a:rPr lang="en-US" sz="1400" dirty="0"/>
              <a:t>Better optimization of parts of the stack</a:t>
            </a:r>
          </a:p>
          <a:p>
            <a:pPr marL="285750" indent="-285750">
              <a:buFont typeface="Wingdings" charset="2"/>
              <a:buChar char="§"/>
            </a:pPr>
            <a:r>
              <a:rPr lang="en-US" sz="1400" dirty="0"/>
              <a:t>Save license / capex / opex / labor cost</a:t>
            </a:r>
          </a:p>
          <a:p>
            <a:pPr marL="285750" indent="-285750">
              <a:buFont typeface="Wingdings" charset="2"/>
              <a:buChar char="§"/>
            </a:pPr>
            <a:r>
              <a:rPr lang="en-US" sz="1400" dirty="0"/>
              <a:t>Simpler to manage adoption</a:t>
            </a:r>
          </a:p>
        </p:txBody>
      </p:sp>
      <p:sp>
        <p:nvSpPr>
          <p:cNvPr id="15" name="Rectangle 14">
            <a:extLst>
              <a:ext uri="{FF2B5EF4-FFF2-40B4-BE49-F238E27FC236}">
                <a16:creationId xmlns:a16="http://schemas.microsoft.com/office/drawing/2014/main" id="{2CDAB3C2-2357-B949-879B-FF4D1B63AD43}"/>
              </a:ext>
            </a:extLst>
          </p:cNvPr>
          <p:cNvSpPr/>
          <p:nvPr/>
        </p:nvSpPr>
        <p:spPr bwMode="auto">
          <a:xfrm>
            <a:off x="7336681" y="2858473"/>
            <a:ext cx="3962400" cy="633356"/>
          </a:xfrm>
          <a:prstGeom prst="rect">
            <a:avLst/>
          </a:prstGeom>
          <a:noFill/>
          <a:ln w="12700">
            <a:noFill/>
            <a:round/>
            <a:headEnd/>
            <a:tailEnd/>
          </a:ln>
        </p:spPr>
        <p:txBody>
          <a:bodyPr rtlCol="0" anchor="t"/>
          <a:lstStyle/>
          <a:p>
            <a:pPr marL="285750" indent="-285750">
              <a:buFont typeface="Wingdings" charset="2"/>
              <a:buChar char="§"/>
            </a:pPr>
            <a:r>
              <a:rPr lang="en-US" sz="1400" dirty="0"/>
              <a:t>Some old features may not work as well (e.g. RedShift push down vs Netezza)</a:t>
            </a:r>
          </a:p>
          <a:p>
            <a:pPr marL="285750" indent="-285750">
              <a:buFont typeface="Wingdings" charset="2"/>
              <a:buChar char="§"/>
            </a:pPr>
            <a:r>
              <a:rPr lang="en-US" sz="1400" dirty="0"/>
              <a:t>New usage patterns may be needed</a:t>
            </a:r>
          </a:p>
        </p:txBody>
      </p:sp>
      <p:sp>
        <p:nvSpPr>
          <p:cNvPr id="16" name="Rectangle 15">
            <a:extLst>
              <a:ext uri="{FF2B5EF4-FFF2-40B4-BE49-F238E27FC236}">
                <a16:creationId xmlns:a16="http://schemas.microsoft.com/office/drawing/2014/main" id="{3918EA07-D9D5-A34F-8E38-462903870443}"/>
              </a:ext>
            </a:extLst>
          </p:cNvPr>
          <p:cNvSpPr/>
          <p:nvPr/>
        </p:nvSpPr>
        <p:spPr bwMode="auto">
          <a:xfrm>
            <a:off x="2979762" y="4068621"/>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Benefit from major optimizations in new tools</a:t>
            </a:r>
          </a:p>
          <a:p>
            <a:pPr marL="285750" indent="-285750">
              <a:buFont typeface="Wingdings" charset="2"/>
              <a:buChar char="§"/>
            </a:pPr>
            <a:r>
              <a:rPr lang="en-US" sz="1400" dirty="0"/>
              <a:t>Goes beyond cost savings to innovation / agility</a:t>
            </a:r>
          </a:p>
        </p:txBody>
      </p:sp>
      <p:sp>
        <p:nvSpPr>
          <p:cNvPr id="17" name="Rectangle 16">
            <a:extLst>
              <a:ext uri="{FF2B5EF4-FFF2-40B4-BE49-F238E27FC236}">
                <a16:creationId xmlns:a16="http://schemas.microsoft.com/office/drawing/2014/main" id="{6A2EEF51-9C31-D243-8CF4-5EB4BABBDF7F}"/>
              </a:ext>
            </a:extLst>
          </p:cNvPr>
          <p:cNvSpPr/>
          <p:nvPr/>
        </p:nvSpPr>
        <p:spPr bwMode="auto">
          <a:xfrm>
            <a:off x="7339729" y="4068621"/>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Challenging integration of data with new apps</a:t>
            </a:r>
          </a:p>
          <a:p>
            <a:pPr marL="285750" indent="-285750">
              <a:buFont typeface="Wingdings" charset="2"/>
              <a:buChar char="§"/>
            </a:pPr>
            <a:r>
              <a:rPr lang="en-US" sz="1400" dirty="0"/>
              <a:t>Significant investments in training analysts / data scientists</a:t>
            </a:r>
          </a:p>
        </p:txBody>
      </p:sp>
      <p:sp>
        <p:nvSpPr>
          <p:cNvPr id="18" name="Rectangle 17">
            <a:extLst>
              <a:ext uri="{FF2B5EF4-FFF2-40B4-BE49-F238E27FC236}">
                <a16:creationId xmlns:a16="http://schemas.microsoft.com/office/drawing/2014/main" id="{F96C3F49-DFBC-3A4B-BD41-98A753B1C4C5}"/>
              </a:ext>
            </a:extLst>
          </p:cNvPr>
          <p:cNvSpPr/>
          <p:nvPr/>
        </p:nvSpPr>
        <p:spPr bwMode="auto">
          <a:xfrm>
            <a:off x="2979762" y="5237143"/>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Reimagined app with cloud-native features</a:t>
            </a:r>
          </a:p>
          <a:p>
            <a:pPr marL="285750" indent="-285750">
              <a:buFont typeface="Wingdings" charset="2"/>
              <a:buChar char="§"/>
            </a:pPr>
            <a:r>
              <a:rPr lang="en-US" sz="1400" dirty="0"/>
              <a:t>Adds features, scale or performance lacking before</a:t>
            </a:r>
          </a:p>
        </p:txBody>
      </p:sp>
      <p:sp>
        <p:nvSpPr>
          <p:cNvPr id="19" name="Rectangle 18">
            <a:extLst>
              <a:ext uri="{FF2B5EF4-FFF2-40B4-BE49-F238E27FC236}">
                <a16:creationId xmlns:a16="http://schemas.microsoft.com/office/drawing/2014/main" id="{34CBAAD7-29BD-804A-B0BA-E9E112203749}"/>
              </a:ext>
            </a:extLst>
          </p:cNvPr>
          <p:cNvSpPr/>
          <p:nvPr/>
        </p:nvSpPr>
        <p:spPr bwMode="auto">
          <a:xfrm>
            <a:off x="7339728" y="5237143"/>
            <a:ext cx="4347253" cy="630936"/>
          </a:xfrm>
          <a:prstGeom prst="rect">
            <a:avLst/>
          </a:prstGeom>
          <a:noFill/>
          <a:ln w="12700">
            <a:noFill/>
            <a:round/>
            <a:headEnd/>
            <a:tailEnd/>
          </a:ln>
        </p:spPr>
        <p:txBody>
          <a:bodyPr rtlCol="0" anchor="t"/>
          <a:lstStyle/>
          <a:p>
            <a:pPr marL="285750" indent="-285750">
              <a:buFont typeface="Wingdings" charset="2"/>
              <a:buChar char="§"/>
            </a:pPr>
            <a:r>
              <a:rPr lang="en-US" sz="1400" dirty="0"/>
              <a:t>Most complex &amp; most expensive</a:t>
            </a:r>
          </a:p>
          <a:p>
            <a:pPr marL="285750" indent="-285750">
              <a:buFont typeface="Wingdings" charset="2"/>
              <a:buChar char="§"/>
            </a:pPr>
            <a:r>
              <a:rPr lang="en-US" sz="1400" dirty="0"/>
              <a:t>Challenge of training users and maintainers </a:t>
            </a:r>
          </a:p>
          <a:p>
            <a:pPr marL="285750" indent="-285750">
              <a:buFont typeface="Wingdings" charset="2"/>
              <a:buChar char="§"/>
            </a:pPr>
            <a:r>
              <a:rPr lang="en-US" sz="1400" dirty="0"/>
              <a:t>Old use cases may require additional work</a:t>
            </a:r>
          </a:p>
        </p:txBody>
      </p:sp>
      <p:sp>
        <p:nvSpPr>
          <p:cNvPr id="20" name="Rectangle 19">
            <a:extLst>
              <a:ext uri="{FF2B5EF4-FFF2-40B4-BE49-F238E27FC236}">
                <a16:creationId xmlns:a16="http://schemas.microsoft.com/office/drawing/2014/main" id="{CD24547D-B8EB-CB4D-ACD2-6A7731A90FBF}"/>
              </a:ext>
            </a:extLst>
          </p:cNvPr>
          <p:cNvSpPr/>
          <p:nvPr/>
        </p:nvSpPr>
        <p:spPr bwMode="auto">
          <a:xfrm>
            <a:off x="2979762" y="2605150"/>
            <a:ext cx="8322367" cy="294296"/>
          </a:xfrm>
          <a:prstGeom prst="rect">
            <a:avLst/>
          </a:prstGeom>
          <a:noFill/>
          <a:ln w="12700">
            <a:noFill/>
            <a:round/>
            <a:headEnd/>
            <a:tailEnd/>
          </a:ln>
        </p:spPr>
        <p:txBody>
          <a:bodyPr rtlCol="0" anchor="ctr"/>
          <a:lstStyle/>
          <a:p>
            <a:r>
              <a:rPr lang="en-US" sz="1400" dirty="0"/>
              <a:t>E.g. Netezza Data Warehouse to AWS RedShift</a:t>
            </a:r>
          </a:p>
        </p:txBody>
      </p:sp>
      <p:sp>
        <p:nvSpPr>
          <p:cNvPr id="21" name="Rectangle 20">
            <a:extLst>
              <a:ext uri="{FF2B5EF4-FFF2-40B4-BE49-F238E27FC236}">
                <a16:creationId xmlns:a16="http://schemas.microsoft.com/office/drawing/2014/main" id="{81333D33-8295-1547-A80A-859CC4AF94AA}"/>
              </a:ext>
            </a:extLst>
          </p:cNvPr>
          <p:cNvSpPr/>
          <p:nvPr/>
        </p:nvSpPr>
        <p:spPr bwMode="auto">
          <a:xfrm>
            <a:off x="2979762" y="1445128"/>
            <a:ext cx="8322367" cy="294296"/>
          </a:xfrm>
          <a:prstGeom prst="rect">
            <a:avLst/>
          </a:prstGeom>
          <a:noFill/>
          <a:ln w="12700">
            <a:noFill/>
            <a:round/>
            <a:headEnd/>
            <a:tailEnd/>
          </a:ln>
        </p:spPr>
        <p:txBody>
          <a:bodyPr rtlCol="0" anchor="ctr"/>
          <a:lstStyle/>
          <a:p>
            <a:r>
              <a:rPr lang="en-US" sz="1400" dirty="0"/>
              <a:t>E.g. MicroStrategy to MicroStrategy cloud service</a:t>
            </a:r>
          </a:p>
        </p:txBody>
      </p:sp>
      <p:sp>
        <p:nvSpPr>
          <p:cNvPr id="22" name="Rectangle 21">
            <a:extLst>
              <a:ext uri="{FF2B5EF4-FFF2-40B4-BE49-F238E27FC236}">
                <a16:creationId xmlns:a16="http://schemas.microsoft.com/office/drawing/2014/main" id="{9E92AA7E-C7AC-E54B-A929-D0F7A6BB07F2}"/>
              </a:ext>
            </a:extLst>
          </p:cNvPr>
          <p:cNvSpPr/>
          <p:nvPr/>
        </p:nvSpPr>
        <p:spPr bwMode="auto">
          <a:xfrm>
            <a:off x="2976714" y="3798519"/>
            <a:ext cx="8322367" cy="294296"/>
          </a:xfrm>
          <a:prstGeom prst="rect">
            <a:avLst/>
          </a:prstGeom>
          <a:noFill/>
          <a:ln w="12700">
            <a:noFill/>
            <a:round/>
            <a:headEnd/>
            <a:tailEnd/>
          </a:ln>
        </p:spPr>
        <p:txBody>
          <a:bodyPr rtlCol="0" anchor="ctr"/>
          <a:lstStyle/>
          <a:p>
            <a:r>
              <a:rPr lang="en-US" sz="1400" dirty="0"/>
              <a:t>E.g. Moving from Open source Spark to hosted Databricks Spark</a:t>
            </a:r>
          </a:p>
        </p:txBody>
      </p:sp>
      <p:sp>
        <p:nvSpPr>
          <p:cNvPr id="23" name="Rectangle 22">
            <a:extLst>
              <a:ext uri="{FF2B5EF4-FFF2-40B4-BE49-F238E27FC236}">
                <a16:creationId xmlns:a16="http://schemas.microsoft.com/office/drawing/2014/main" id="{77442664-E254-E44D-9636-CC7AFBDB6C5A}"/>
              </a:ext>
            </a:extLst>
          </p:cNvPr>
          <p:cNvSpPr/>
          <p:nvPr/>
        </p:nvSpPr>
        <p:spPr bwMode="auto">
          <a:xfrm>
            <a:off x="2976713" y="4977229"/>
            <a:ext cx="8322367" cy="294296"/>
          </a:xfrm>
          <a:prstGeom prst="rect">
            <a:avLst/>
          </a:prstGeom>
          <a:noFill/>
          <a:ln w="12700">
            <a:noFill/>
            <a:round/>
            <a:headEnd/>
            <a:tailEnd/>
          </a:ln>
        </p:spPr>
        <p:txBody>
          <a:bodyPr rtlCol="0" anchor="ctr"/>
          <a:lstStyle/>
          <a:p>
            <a:r>
              <a:rPr lang="en-US" sz="1400" dirty="0"/>
              <a:t>E.g. Move from EDW to a Big Data architecture</a:t>
            </a:r>
          </a:p>
        </p:txBody>
      </p:sp>
      <p:cxnSp>
        <p:nvCxnSpPr>
          <p:cNvPr id="24" name="Straight Connector 23">
            <a:extLst>
              <a:ext uri="{FF2B5EF4-FFF2-40B4-BE49-F238E27FC236}">
                <a16:creationId xmlns:a16="http://schemas.microsoft.com/office/drawing/2014/main" id="{42470B8D-A4BB-C341-8D11-36AAF1DBFADE}"/>
              </a:ext>
            </a:extLst>
          </p:cNvPr>
          <p:cNvCxnSpPr/>
          <p:nvPr/>
        </p:nvCxnSpPr>
        <p:spPr>
          <a:xfrm>
            <a:off x="514856" y="2517331"/>
            <a:ext cx="11172132" cy="1"/>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FC1C95-F7B4-C044-8604-4C6BDFDC22D7}"/>
              </a:ext>
            </a:extLst>
          </p:cNvPr>
          <p:cNvCxnSpPr/>
          <p:nvPr/>
        </p:nvCxnSpPr>
        <p:spPr>
          <a:xfrm>
            <a:off x="514854" y="3716388"/>
            <a:ext cx="11172132" cy="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80ABE7-ACE8-884B-9B46-BAE90B64CBBC}"/>
              </a:ext>
            </a:extLst>
          </p:cNvPr>
          <p:cNvCxnSpPr/>
          <p:nvPr/>
        </p:nvCxnSpPr>
        <p:spPr>
          <a:xfrm>
            <a:off x="514852" y="4888941"/>
            <a:ext cx="11172132" cy="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5E1654-F95D-4748-8667-281934A408C3}"/>
              </a:ext>
            </a:extLst>
          </p:cNvPr>
          <p:cNvCxnSpPr/>
          <p:nvPr/>
        </p:nvCxnSpPr>
        <p:spPr>
          <a:xfrm>
            <a:off x="514850" y="6061494"/>
            <a:ext cx="11172132" cy="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8" name="Slide Number Placeholder 2">
            <a:extLst>
              <a:ext uri="{FF2B5EF4-FFF2-40B4-BE49-F238E27FC236}">
                <a16:creationId xmlns:a16="http://schemas.microsoft.com/office/drawing/2014/main" id="{58D44496-E8A7-4F3C-9F6F-E0C676858B1A}"/>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33</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9778ECCC-1781-4445-BD7D-777A56D8055A}"/>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has experience in helping </a:t>
            </a:r>
            <a:r>
              <a:rPr lang="en-US" sz="2200" i="1" dirty="0">
                <a:solidFill>
                  <a:srgbClr val="000000"/>
                </a:solidFill>
                <a:latin typeface="Calibri"/>
              </a:rPr>
              <a:t>transform traditional BI environments to modern architectures</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37718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6. Select Case Studies in Data Engineering</a:t>
            </a:r>
          </a:p>
          <a:p>
            <a:pPr algn="ctr"/>
            <a:endParaRPr lang="en-US" sz="4400" dirty="0">
              <a:solidFill>
                <a:schemeClr val="bg1"/>
              </a:solidFill>
            </a:endParaRPr>
          </a:p>
        </p:txBody>
      </p:sp>
    </p:spTree>
    <p:extLst>
      <p:ext uri="{BB962C8B-B14F-4D97-AF65-F5344CB8AC3E}">
        <p14:creationId xmlns:p14="http://schemas.microsoft.com/office/powerpoint/2010/main" val="40190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a:xfrm>
            <a:off x="115076" y="75168"/>
            <a:ext cx="11198918" cy="703385"/>
          </a:xfrm>
        </p:spPr>
        <p:txBody>
          <a:bodyPr>
            <a:normAutofit/>
          </a:bodyPr>
          <a:lstStyle/>
          <a:p>
            <a:r>
              <a:rPr lang="en-US" dirty="0"/>
              <a:t>Case Study 1: Centralized ground truth enabled enterprise data lake</a:t>
            </a:r>
          </a:p>
        </p:txBody>
      </p:sp>
      <p:sp>
        <p:nvSpPr>
          <p:cNvPr id="64" name="Rectangle 63">
            <a:extLst>
              <a:ext uri="{FF2B5EF4-FFF2-40B4-BE49-F238E27FC236}">
                <a16:creationId xmlns:a16="http://schemas.microsoft.com/office/drawing/2014/main" id="{1B68EBB3-AE62-4BE8-9F84-3F93EBB53B5C}"/>
              </a:ext>
            </a:extLst>
          </p:cNvPr>
          <p:cNvSpPr/>
          <p:nvPr/>
        </p:nvSpPr>
        <p:spPr>
          <a:xfrm>
            <a:off x="-3" y="1153057"/>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ectangle 64">
            <a:extLst>
              <a:ext uri="{FF2B5EF4-FFF2-40B4-BE49-F238E27FC236}">
                <a16:creationId xmlns:a16="http://schemas.microsoft.com/office/drawing/2014/main" id="{C52F3A78-226D-4E3F-95C0-DEA24D1B7B61}"/>
              </a:ext>
            </a:extLst>
          </p:cNvPr>
          <p:cNvSpPr/>
          <p:nvPr/>
        </p:nvSpPr>
        <p:spPr>
          <a:xfrm>
            <a:off x="267455" y="2183124"/>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66" name="Rectangle 65">
            <a:extLst>
              <a:ext uri="{FF2B5EF4-FFF2-40B4-BE49-F238E27FC236}">
                <a16:creationId xmlns:a16="http://schemas.microsoft.com/office/drawing/2014/main" id="{698DC019-D41D-4C27-AA1C-E4ED9A1E0847}"/>
              </a:ext>
            </a:extLst>
          </p:cNvPr>
          <p:cNvSpPr/>
          <p:nvPr/>
        </p:nvSpPr>
        <p:spPr>
          <a:xfrm>
            <a:off x="219432" y="169450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dirty="0">
              <a:solidFill>
                <a:srgbClr val="FFFFFF"/>
              </a:solidFill>
            </a:endParaRPr>
          </a:p>
        </p:txBody>
      </p:sp>
      <p:sp>
        <p:nvSpPr>
          <p:cNvPr id="67" name="Rectangle 66">
            <a:extLst>
              <a:ext uri="{FF2B5EF4-FFF2-40B4-BE49-F238E27FC236}">
                <a16:creationId xmlns:a16="http://schemas.microsoft.com/office/drawing/2014/main" id="{1C014A61-BE03-4809-87EE-811F5B1745ED}"/>
              </a:ext>
            </a:extLst>
          </p:cNvPr>
          <p:cNvSpPr/>
          <p:nvPr/>
        </p:nvSpPr>
        <p:spPr>
          <a:xfrm>
            <a:off x="215607" y="1982043"/>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Business users faced significant delays in accessing and analyzing data and had difficulty in handling large volumes of data. </a:t>
            </a:r>
          </a:p>
        </p:txBody>
      </p:sp>
      <p:sp>
        <p:nvSpPr>
          <p:cNvPr id="68" name="Rectangle 67">
            <a:extLst>
              <a:ext uri="{FF2B5EF4-FFF2-40B4-BE49-F238E27FC236}">
                <a16:creationId xmlns:a16="http://schemas.microsoft.com/office/drawing/2014/main" id="{205FD8EF-3EAB-4C91-B720-AF047F13D32F}"/>
              </a:ext>
            </a:extLst>
          </p:cNvPr>
          <p:cNvSpPr/>
          <p:nvPr/>
        </p:nvSpPr>
        <p:spPr>
          <a:xfrm>
            <a:off x="194052" y="1754278"/>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69" name="Rectangle 68">
            <a:extLst>
              <a:ext uri="{FF2B5EF4-FFF2-40B4-BE49-F238E27FC236}">
                <a16:creationId xmlns:a16="http://schemas.microsoft.com/office/drawing/2014/main" id="{1F1D4C60-96E4-4744-A75C-B03F54D80918}"/>
              </a:ext>
            </a:extLst>
          </p:cNvPr>
          <p:cNvSpPr/>
          <p:nvPr/>
        </p:nvSpPr>
        <p:spPr>
          <a:xfrm>
            <a:off x="8242392" y="1690550"/>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70" name="Rectangle 69">
            <a:extLst>
              <a:ext uri="{FF2B5EF4-FFF2-40B4-BE49-F238E27FC236}">
                <a16:creationId xmlns:a16="http://schemas.microsoft.com/office/drawing/2014/main" id="{F23A3767-2C0D-424C-8F48-0DCCF2541B1D}"/>
              </a:ext>
            </a:extLst>
          </p:cNvPr>
          <p:cNvSpPr/>
          <p:nvPr/>
        </p:nvSpPr>
        <p:spPr>
          <a:xfrm>
            <a:off x="8228324" y="1986200"/>
            <a:ext cx="3598516" cy="954107"/>
          </a:xfrm>
          <a:prstGeom prst="rect">
            <a:avLst/>
          </a:prstGeom>
        </p:spPr>
        <p:txBody>
          <a:bodyPr wrap="square">
            <a:spAutoFit/>
          </a:bodyPr>
          <a:lstStyle/>
          <a:p>
            <a:r>
              <a:rPr lang="en-US" sz="1400" dirty="0"/>
              <a:t>Created a large scale cloud data platform leveraging AWS ”Cloud Formation” template using scalable tools such as EMR, Spark, Glue, Zeppelin and R Studio</a:t>
            </a:r>
            <a:endParaRPr lang="en-US" sz="1400" dirty="0">
              <a:solidFill>
                <a:prstClr val="black"/>
              </a:solidFill>
              <a:ea typeface="Verdana" panose="020B0604030504040204" pitchFamily="34" charset="0"/>
              <a:cs typeface="Verdana" panose="020B0604030504040204" pitchFamily="34" charset="0"/>
            </a:endParaRPr>
          </a:p>
        </p:txBody>
      </p:sp>
      <p:sp>
        <p:nvSpPr>
          <p:cNvPr id="71" name="Rectangle 70">
            <a:extLst>
              <a:ext uri="{FF2B5EF4-FFF2-40B4-BE49-F238E27FC236}">
                <a16:creationId xmlns:a16="http://schemas.microsoft.com/office/drawing/2014/main" id="{1A5C8318-2E0D-4A66-9859-16D166DC86BF}"/>
              </a:ext>
            </a:extLst>
          </p:cNvPr>
          <p:cNvSpPr/>
          <p:nvPr/>
        </p:nvSpPr>
        <p:spPr>
          <a:xfrm>
            <a:off x="194052" y="1145142"/>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b="1" kern="0" dirty="0">
                <a:solidFill>
                  <a:srgbClr val="44546A"/>
                </a:solidFill>
              </a:rPr>
              <a:t>The Problem: </a:t>
            </a:r>
            <a:r>
              <a:rPr lang="en-IN" sz="1600" kern="0" dirty="0">
                <a:solidFill>
                  <a:srgbClr val="44546A"/>
                </a:solidFill>
              </a:rPr>
              <a:t>Ageing legacy Business Analytics Infrastructure with high cost of ownership slowing down realizable analytics value</a:t>
            </a:r>
            <a:endParaRPr lang="en-US" sz="1600" kern="0" dirty="0">
              <a:solidFill>
                <a:srgbClr val="44546A"/>
              </a:solidFill>
            </a:endParaRPr>
          </a:p>
        </p:txBody>
      </p:sp>
      <p:sp>
        <p:nvSpPr>
          <p:cNvPr id="72" name="Rectangle 71">
            <a:extLst>
              <a:ext uri="{FF2B5EF4-FFF2-40B4-BE49-F238E27FC236}">
                <a16:creationId xmlns:a16="http://schemas.microsoft.com/office/drawing/2014/main" id="{1646D011-033A-495A-A79F-E94B2D2E3536}"/>
              </a:ext>
            </a:extLst>
          </p:cNvPr>
          <p:cNvSpPr/>
          <p:nvPr/>
        </p:nvSpPr>
        <p:spPr>
          <a:xfrm>
            <a:off x="4255290" y="2206361"/>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73" name="Rectangle 72">
            <a:extLst>
              <a:ext uri="{FF2B5EF4-FFF2-40B4-BE49-F238E27FC236}">
                <a16:creationId xmlns:a16="http://schemas.microsoft.com/office/drawing/2014/main" id="{7CC93916-CA41-43C9-8165-F520C3E57400}"/>
              </a:ext>
            </a:extLst>
          </p:cNvPr>
          <p:cNvSpPr/>
          <p:nvPr/>
        </p:nvSpPr>
        <p:spPr>
          <a:xfrm>
            <a:off x="4164638" y="1706539"/>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dirty="0">
              <a:solidFill>
                <a:srgbClr val="FFFFFF"/>
              </a:solidFill>
            </a:endParaRPr>
          </a:p>
        </p:txBody>
      </p:sp>
      <p:sp>
        <p:nvSpPr>
          <p:cNvPr id="74" name="Rectangle 73">
            <a:extLst>
              <a:ext uri="{FF2B5EF4-FFF2-40B4-BE49-F238E27FC236}">
                <a16:creationId xmlns:a16="http://schemas.microsoft.com/office/drawing/2014/main" id="{A584E235-F0B1-4DB1-9915-E7D384F57ABD}"/>
              </a:ext>
            </a:extLst>
          </p:cNvPr>
          <p:cNvSpPr/>
          <p:nvPr/>
        </p:nvSpPr>
        <p:spPr>
          <a:xfrm>
            <a:off x="4257320" y="1994076"/>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Migrated 60TB of data from legacy systems into the AWS data ecosystem with extended periodic data refresh and enforced access control mechanism</a:t>
            </a:r>
          </a:p>
        </p:txBody>
      </p:sp>
      <p:sp>
        <p:nvSpPr>
          <p:cNvPr id="75" name="Rectangle 74">
            <a:extLst>
              <a:ext uri="{FF2B5EF4-FFF2-40B4-BE49-F238E27FC236}">
                <a16:creationId xmlns:a16="http://schemas.microsoft.com/office/drawing/2014/main" id="{711DC432-383C-447D-9895-3DACFE00031E}"/>
              </a:ext>
            </a:extLst>
          </p:cNvPr>
          <p:cNvSpPr/>
          <p:nvPr/>
        </p:nvSpPr>
        <p:spPr>
          <a:xfrm>
            <a:off x="4257320" y="1697306"/>
            <a:ext cx="2131840" cy="338554"/>
          </a:xfrm>
          <a:prstGeom prst="rect">
            <a:avLst/>
          </a:prstGeom>
        </p:spPr>
        <p:txBody>
          <a:bodyPr wrap="square">
            <a:spAutoFit/>
          </a:bodyPr>
          <a:lstStyle/>
          <a:p>
            <a:pPr>
              <a:defRPr/>
            </a:pPr>
            <a:r>
              <a:rPr lang="en-US" sz="1600" b="1" kern="0" dirty="0">
                <a:solidFill>
                  <a:srgbClr val="44546A"/>
                </a:solidFill>
              </a:rPr>
              <a:t>LatentView Solution</a:t>
            </a:r>
          </a:p>
        </p:txBody>
      </p:sp>
      <p:sp>
        <p:nvSpPr>
          <p:cNvPr id="76" name="Rectangle 75">
            <a:extLst>
              <a:ext uri="{FF2B5EF4-FFF2-40B4-BE49-F238E27FC236}">
                <a16:creationId xmlns:a16="http://schemas.microsoft.com/office/drawing/2014/main" id="{76A5B7BB-01BC-4A46-921C-E307262A896F}"/>
              </a:ext>
            </a:extLst>
          </p:cNvPr>
          <p:cNvSpPr/>
          <p:nvPr/>
        </p:nvSpPr>
        <p:spPr>
          <a:xfrm>
            <a:off x="8228324" y="1681317"/>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77" name="Rectangle 76">
            <a:extLst>
              <a:ext uri="{FF2B5EF4-FFF2-40B4-BE49-F238E27FC236}">
                <a16:creationId xmlns:a16="http://schemas.microsoft.com/office/drawing/2014/main" id="{C20B43B6-86C4-4354-91BA-31704E6E496D}"/>
              </a:ext>
            </a:extLst>
          </p:cNvPr>
          <p:cNvSpPr/>
          <p:nvPr/>
        </p:nvSpPr>
        <p:spPr>
          <a:xfrm>
            <a:off x="194052" y="531485"/>
            <a:ext cx="4601736"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Largest Food Distributor in the US</a:t>
            </a:r>
          </a:p>
        </p:txBody>
      </p:sp>
      <p:pic>
        <p:nvPicPr>
          <p:cNvPr id="43"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6" y="3513131"/>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https://d30y9cdsu7xlg0.cloudfront.net/png/7137-200.png">
            <a:extLst>
              <a:ext uri="{FF2B5EF4-FFF2-40B4-BE49-F238E27FC236}">
                <a16:creationId xmlns:a16="http://schemas.microsoft.com/office/drawing/2014/main" id="{9E0FE117-DC18-4E7B-81EE-6902515419C5}"/>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60151" y="329450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FDF59002-286D-4392-BE47-441C3A868AEF}"/>
              </a:ext>
            </a:extLst>
          </p:cNvPr>
          <p:cNvCxnSpPr>
            <a:cxnSpLocks/>
          </p:cNvCxnSpPr>
          <p:nvPr/>
        </p:nvCxnSpPr>
        <p:spPr>
          <a:xfrm flipH="1">
            <a:off x="8566484" y="3548142"/>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CDBFEA-1203-497E-A63E-D5145962BA27}"/>
              </a:ext>
            </a:extLst>
          </p:cNvPr>
          <p:cNvCxnSpPr>
            <a:cxnSpLocks/>
          </p:cNvCxnSpPr>
          <p:nvPr/>
        </p:nvCxnSpPr>
        <p:spPr>
          <a:xfrm>
            <a:off x="8570777" y="3545552"/>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6BCA685-310E-4942-9692-B208082C2386}"/>
              </a:ext>
            </a:extLst>
          </p:cNvPr>
          <p:cNvCxnSpPr>
            <a:cxnSpLocks/>
          </p:cNvCxnSpPr>
          <p:nvPr/>
        </p:nvCxnSpPr>
        <p:spPr>
          <a:xfrm>
            <a:off x="8570777" y="4556266"/>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D7507C4-52A8-4D51-A195-4EE686899AE5}"/>
              </a:ext>
            </a:extLst>
          </p:cNvPr>
          <p:cNvCxnSpPr>
            <a:cxnSpLocks/>
          </p:cNvCxnSpPr>
          <p:nvPr/>
        </p:nvCxnSpPr>
        <p:spPr>
          <a:xfrm>
            <a:off x="8570777" y="5593077"/>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DD961D-F9F3-4C3E-8643-CE1661479CA5}"/>
              </a:ext>
            </a:extLst>
          </p:cNvPr>
          <p:cNvCxnSpPr>
            <a:cxnSpLocks/>
          </p:cNvCxnSpPr>
          <p:nvPr/>
        </p:nvCxnSpPr>
        <p:spPr>
          <a:xfrm>
            <a:off x="8578863" y="6573348"/>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D69E02F-85A5-4ECF-BD89-7135B63658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05" r="29948"/>
          <a:stretch/>
        </p:blipFill>
        <p:spPr>
          <a:xfrm>
            <a:off x="9218135" y="4199481"/>
            <a:ext cx="624270" cy="541290"/>
          </a:xfrm>
          <a:prstGeom prst="rect">
            <a:avLst/>
          </a:prstGeom>
        </p:spPr>
      </p:pic>
      <p:pic>
        <p:nvPicPr>
          <p:cNvPr id="51" name="Picture 50">
            <a:extLst>
              <a:ext uri="{FF2B5EF4-FFF2-40B4-BE49-F238E27FC236}">
                <a16:creationId xmlns:a16="http://schemas.microsoft.com/office/drawing/2014/main" id="{F41A683C-F0BB-4002-878C-4B9B7A900C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680" y="6078343"/>
            <a:ext cx="731520" cy="651606"/>
          </a:xfrm>
          <a:prstGeom prst="rect">
            <a:avLst/>
          </a:prstGeom>
        </p:spPr>
      </p:pic>
      <p:pic>
        <p:nvPicPr>
          <p:cNvPr id="52" name="Picture 2" descr="Image result for substitute icon">
            <a:extLst>
              <a:ext uri="{FF2B5EF4-FFF2-40B4-BE49-F238E27FC236}">
                <a16:creationId xmlns:a16="http://schemas.microsoft.com/office/drawing/2014/main" id="{9F19FD0A-FDA8-472A-B97E-69087B0D7AA1}"/>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4797" y="5231296"/>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3E6007B5-ABF5-4D01-B372-292449BD1AF4}"/>
              </a:ext>
            </a:extLst>
          </p:cNvPr>
          <p:cNvSpPr/>
          <p:nvPr/>
        </p:nvSpPr>
        <p:spPr>
          <a:xfrm>
            <a:off x="9965919" y="3416080"/>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AB052F77-7DD8-4F36-8EBA-4610F0722E21}"/>
              </a:ext>
            </a:extLst>
          </p:cNvPr>
          <p:cNvSpPr/>
          <p:nvPr/>
        </p:nvSpPr>
        <p:spPr>
          <a:xfrm>
            <a:off x="9965919" y="4329845"/>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4AB49CEE-6FAB-4BBC-B336-D7BFF6413982}"/>
              </a:ext>
            </a:extLst>
          </p:cNvPr>
          <p:cNvSpPr/>
          <p:nvPr/>
        </p:nvSpPr>
        <p:spPr>
          <a:xfrm>
            <a:off x="9965919" y="5366656"/>
            <a:ext cx="1973017" cy="307777"/>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41F6AB5-7E6F-433F-A52D-8D1EB668B227}"/>
              </a:ext>
            </a:extLst>
          </p:cNvPr>
          <p:cNvSpPr/>
          <p:nvPr/>
        </p:nvSpPr>
        <p:spPr>
          <a:xfrm>
            <a:off x="9965918" y="6044890"/>
            <a:ext cx="1973017" cy="738664"/>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Connector: Elbow 6">
            <a:extLst>
              <a:ext uri="{FF2B5EF4-FFF2-40B4-BE49-F238E27FC236}">
                <a16:creationId xmlns:a16="http://schemas.microsoft.com/office/drawing/2014/main" id="{956049AD-2B8B-482A-8D9B-2A7446DA62C2}"/>
              </a:ext>
            </a:extLst>
          </p:cNvPr>
          <p:cNvCxnSpPr>
            <a:cxnSpLocks/>
          </p:cNvCxnSpPr>
          <p:nvPr/>
        </p:nvCxnSpPr>
        <p:spPr>
          <a:xfrm rot="5400000" flipH="1" flipV="1">
            <a:off x="7553450" y="5061016"/>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486959" y="6500511"/>
            <a:ext cx="1496694" cy="369332"/>
          </a:xfrm>
          <a:prstGeom prst="rect">
            <a:avLst/>
          </a:prstGeom>
          <a:noFill/>
        </p:spPr>
        <p:txBody>
          <a:bodyPr wrap="square" rtlCol="0">
            <a:spAutoFit/>
          </a:bodyPr>
          <a:lstStyle/>
          <a:p>
            <a:r>
              <a:rPr lang="en-US" dirty="0">
                <a:solidFill>
                  <a:schemeClr val="tx2"/>
                </a:solidFill>
                <a:hlinkClick r:id="rId8" action="ppaction://hlinksldjump"/>
              </a:rPr>
              <a:t>View Details</a:t>
            </a:r>
            <a:endParaRPr lang="en-US" dirty="0">
              <a:solidFill>
                <a:schemeClr val="tx2"/>
              </a:solidFill>
            </a:endParaRPr>
          </a:p>
        </p:txBody>
      </p:sp>
      <p:sp>
        <p:nvSpPr>
          <p:cNvPr id="34" name="Slide Number Placeholder 2">
            <a:extLst>
              <a:ext uri="{FF2B5EF4-FFF2-40B4-BE49-F238E27FC236}">
                <a16:creationId xmlns:a16="http://schemas.microsoft.com/office/drawing/2014/main" id="{6472D378-58FD-4C47-ACBF-83F6BA8F89DB}"/>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35</a:t>
            </a:fld>
            <a:endParaRPr lang="en-US" dirty="0"/>
          </a:p>
        </p:txBody>
      </p:sp>
      <p:sp>
        <p:nvSpPr>
          <p:cNvPr id="2" name="Footer Placeholder 1">
            <a:extLst>
              <a:ext uri="{FF2B5EF4-FFF2-40B4-BE49-F238E27FC236}">
                <a16:creationId xmlns:a16="http://schemas.microsoft.com/office/drawing/2014/main" id="{E6EC94A7-B27C-4C71-86BB-F749335AB082}"/>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127093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a:off x="123486" y="68386"/>
            <a:ext cx="11435917" cy="877179"/>
          </a:xfrm>
          <a:prstGeom prst="rect">
            <a:avLst/>
          </a:prstGeom>
          <a:solidFill>
            <a:schemeClr val="bg1"/>
          </a:solidFill>
        </p:spPr>
        <p:txBody>
          <a:bodyPr vert="horz" lIns="121789" tIns="60895" rIns="121789" bIns="60895" rtlCol="0" anchor="ctr">
            <a:noAutofit/>
          </a:bodyPr>
          <a:lstStyle/>
          <a:p>
            <a:pPr>
              <a:spcBef>
                <a:spcPct val="0"/>
              </a:spcBef>
            </a:pPr>
            <a:r>
              <a:rPr lang="en-US" sz="2800" dirty="0">
                <a:solidFill>
                  <a:schemeClr val="tx2"/>
                </a:solidFill>
                <a:latin typeface="Segoe UI" panose="020B0502040204020203" pitchFamily="34" charset="0"/>
                <a:ea typeface="Segoe UI" panose="020B0502040204020203" pitchFamily="34" charset="0"/>
                <a:cs typeface="Segoe UI" panose="020B0502040204020203" pitchFamily="34" charset="0"/>
              </a:rPr>
              <a:t>Case Study 2: Metric identification &amp; visualization of real-time purchase trends</a:t>
            </a:r>
          </a:p>
        </p:txBody>
      </p:sp>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175287" y="1159811"/>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Lack of clarity on metric identification and platform to visualize purchase trends</a:t>
            </a:r>
          </a:p>
        </p:txBody>
      </p:sp>
      <p:grpSp>
        <p:nvGrpSpPr>
          <p:cNvPr id="5" name="Group 4"/>
          <p:cNvGrpSpPr/>
          <p:nvPr/>
        </p:nvGrpSpPr>
        <p:grpSpPr>
          <a:xfrm>
            <a:off x="251807" y="1765837"/>
            <a:ext cx="11688387" cy="1614341"/>
            <a:chOff x="260343" y="1842298"/>
            <a:chExt cx="11688387" cy="1614341"/>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ectangle 30"/>
            <p:cNvSpPr/>
            <p:nvPr/>
          </p:nvSpPr>
          <p:spPr>
            <a:xfrm>
              <a:off x="270586" y="2180852"/>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did not have a common platform which buyers/sellers could use to understand what the popular products were and how they were trending across geographies</a:t>
              </a: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297111"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ectangle 39"/>
            <p:cNvSpPr/>
            <p:nvPr/>
          </p:nvSpPr>
          <p:spPr>
            <a:xfrm>
              <a:off x="4276590" y="2071644"/>
              <a:ext cx="3414432"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Identified KPIs to build a real-time platform to understand purchase trends using MEAN stack and elastic search to handle enormous historic transaction data from different source systems (Teradata, Hadoop)</a:t>
              </a:r>
            </a:p>
          </p:txBody>
        </p:sp>
        <p:sp>
          <p:nvSpPr>
            <p:cNvPr id="42" name="Rectangle 41"/>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pic>
        <p:nvPicPr>
          <p:cNvPr id="27" name="Picture 26"/>
          <p:cNvPicPr/>
          <p:nvPr/>
        </p:nvPicPr>
        <p:blipFill>
          <a:blip r:embed="rId3">
            <a:extLst>
              <a:ext uri="{28A0092B-C50C-407E-A947-70E740481C1C}">
                <a14:useLocalDpi xmlns:a14="http://schemas.microsoft.com/office/drawing/2010/main" val="0"/>
              </a:ext>
            </a:extLst>
          </a:blip>
          <a:stretch>
            <a:fillRect/>
          </a:stretch>
        </p:blipFill>
        <p:spPr bwMode="auto">
          <a:xfrm>
            <a:off x="251807" y="3988219"/>
            <a:ext cx="5396825" cy="2435441"/>
          </a:xfrm>
          <a:prstGeom prst="rect">
            <a:avLst/>
          </a:prstGeom>
          <a:noFill/>
        </p:spPr>
      </p:pic>
      <p:sp>
        <p:nvSpPr>
          <p:cNvPr id="51" name="TextBox 50"/>
          <p:cNvSpPr txBox="1"/>
          <p:nvPr/>
        </p:nvSpPr>
        <p:spPr>
          <a:xfrm>
            <a:off x="1803853" y="3598482"/>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Technical</a:t>
            </a:r>
            <a:r>
              <a:rPr kumimoji="0" lang="en-US" sz="1400" b="1" u="none" strike="noStrike" kern="0" cap="none" spc="0" normalizeH="0" noProof="0" dirty="0">
                <a:ln>
                  <a:noFill/>
                </a:ln>
                <a:solidFill>
                  <a:sysClr val="windowText" lastClr="000000"/>
                </a:solidFill>
                <a:effectLst/>
                <a:uLnTx/>
                <a:uFillTx/>
              </a:rPr>
              <a:t> Architecture</a:t>
            </a:r>
            <a:endParaRPr kumimoji="0" lang="en-US" sz="1400" b="1"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7702901" y="3617105"/>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Platform Snapshot</a:t>
            </a:r>
          </a:p>
        </p:txBody>
      </p:sp>
      <p:sp>
        <p:nvSpPr>
          <p:cNvPr id="55" name="TextBox 54"/>
          <p:cNvSpPr txBox="1"/>
          <p:nvPr/>
        </p:nvSpPr>
        <p:spPr>
          <a:xfrm>
            <a:off x="10376329" y="6496460"/>
            <a:ext cx="1496694" cy="369332"/>
          </a:xfrm>
          <a:prstGeom prst="rect">
            <a:avLst/>
          </a:prstGeom>
          <a:noFill/>
        </p:spPr>
        <p:txBody>
          <a:bodyPr wrap="square" rtlCol="0">
            <a:spAutoFit/>
          </a:bodyPr>
          <a:lstStyle/>
          <a:p>
            <a:r>
              <a:rPr lang="en-US" dirty="0">
                <a:solidFill>
                  <a:schemeClr val="tx2"/>
                </a:solidFill>
                <a:hlinkClick r:id="rId4" action="ppaction://hlinksldjump"/>
              </a:rPr>
              <a:t>View Details</a:t>
            </a:r>
            <a:endParaRPr lang="en-US" dirty="0">
              <a:solidFill>
                <a:schemeClr val="tx2"/>
              </a:solidFill>
            </a:endParaRPr>
          </a:p>
        </p:txBody>
      </p:sp>
      <p:sp>
        <p:nvSpPr>
          <p:cNvPr id="47" name="Rectangle 46"/>
          <p:cNvSpPr/>
          <p:nvPr/>
        </p:nvSpPr>
        <p:spPr>
          <a:xfrm>
            <a:off x="175287" y="74437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Multinational E-Commerce Corporation</a:t>
            </a:r>
            <a:endParaRPr lang="en-US" sz="1600" b="1" dirty="0">
              <a:solidFill>
                <a:srgbClr val="44546A"/>
              </a:solidFill>
            </a:endParaRPr>
          </a:p>
        </p:txBody>
      </p:sp>
      <p:sp>
        <p:nvSpPr>
          <p:cNvPr id="48" name="Rectangle 47"/>
          <p:cNvSpPr/>
          <p:nvPr/>
        </p:nvSpPr>
        <p:spPr>
          <a:xfrm>
            <a:off x="8288575" y="2023211"/>
            <a:ext cx="3414432" cy="1169551"/>
          </a:xfrm>
          <a:prstGeom prst="rect">
            <a:avLst/>
          </a:prstGeom>
        </p:spPr>
        <p:txBody>
          <a:bodyPr wrap="square">
            <a:spAutoFit/>
          </a:bodyPr>
          <a:lstStyle/>
          <a:p>
            <a:r>
              <a:rPr lang="en-IN" sz="1400" dirty="0">
                <a:ea typeface="Calibri" charset="0"/>
              </a:rPr>
              <a:t>A real-time platform to visualize metrics/KPIs to understand purchase trends from 4TB of historic transaction data over 3 years with a response time lesser than 1000 ms</a:t>
            </a:r>
            <a:r>
              <a:rPr lang="en-US" sz="1400" dirty="0"/>
              <a:t> </a:t>
            </a:r>
          </a:p>
        </p:txBody>
      </p:sp>
      <p:pic>
        <p:nvPicPr>
          <p:cNvPr id="50" name="Picture 4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8694" y="3870402"/>
            <a:ext cx="4940710" cy="2736875"/>
          </a:xfrm>
          <a:prstGeom prst="rect">
            <a:avLst/>
          </a:prstGeom>
          <a:noFill/>
        </p:spPr>
      </p:pic>
      <p:sp>
        <p:nvSpPr>
          <p:cNvPr id="24" name="Slide Number Placeholder 2">
            <a:extLst>
              <a:ext uri="{FF2B5EF4-FFF2-40B4-BE49-F238E27FC236}">
                <a16:creationId xmlns:a16="http://schemas.microsoft.com/office/drawing/2014/main" id="{12BE4C62-DE68-4AF4-A35C-DCFE1347EC93}"/>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36</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5" name="Footer Placeholder 3">
            <a:extLst>
              <a:ext uri="{FF2B5EF4-FFF2-40B4-BE49-F238E27FC236}">
                <a16:creationId xmlns:a16="http://schemas.microsoft.com/office/drawing/2014/main" id="{B6441433-2809-4DA7-A722-7AD65C0C0F1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69950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175287" y="1189307"/>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Huge volumes of data with no robust scalable data platform for analytics </a:t>
            </a:r>
          </a:p>
        </p:txBody>
      </p:sp>
      <p:grpSp>
        <p:nvGrpSpPr>
          <p:cNvPr id="5" name="Group 4"/>
          <p:cNvGrpSpPr/>
          <p:nvPr/>
        </p:nvGrpSpPr>
        <p:grpSpPr>
          <a:xfrm>
            <a:off x="251807" y="1765837"/>
            <a:ext cx="11688387" cy="1520546"/>
            <a:chOff x="260343" y="1842298"/>
            <a:chExt cx="11688387" cy="1520546"/>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ectangle 30"/>
            <p:cNvSpPr/>
            <p:nvPr/>
          </p:nvSpPr>
          <p:spPr>
            <a:xfrm>
              <a:off x="270586" y="2208918"/>
              <a:ext cx="3499537" cy="1126462"/>
            </a:xfrm>
            <a:prstGeom prst="rect">
              <a:avLst/>
            </a:prstGeom>
          </p:spPr>
          <p:txBody>
            <a:bodyPr wrap="square">
              <a:spAutoFit/>
            </a:bodyPr>
            <a:lstStyle/>
            <a:p>
              <a:pPr>
                <a:lnSpc>
                  <a:spcPct val="120000"/>
                </a:lnSpc>
              </a:pPr>
              <a:r>
                <a:rPr lang="en-IN" sz="1400" dirty="0"/>
                <a:t>Data flowing in from the car’s controllers are not standard across vehicle and software releases. Data analysis and insights generation was time consuming.</a:t>
              </a:r>
              <a:endParaRPr lang="en-US" sz="1400" dirty="0">
                <a:solidFill>
                  <a:prstClr val="black"/>
                </a:solidFill>
                <a:ea typeface="Verdana" panose="020B0604030504040204" pitchFamily="34" charset="0"/>
                <a:cs typeface="Verdana" panose="020B0604030504040204" pitchFamily="34" charset="0"/>
              </a:endParaRP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297111"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ectangle 39"/>
            <p:cNvSpPr/>
            <p:nvPr/>
          </p:nvSpPr>
          <p:spPr>
            <a:xfrm>
              <a:off x="4263973" y="2162652"/>
              <a:ext cx="3681126"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 robust data platform was built using AWS for scalability enabling parallel computing using Spark. The data platform facilitated machine learning using Scala and visualizations using D3.</a:t>
              </a:r>
            </a:p>
          </p:txBody>
        </p:sp>
        <p:sp>
          <p:nvSpPr>
            <p:cNvPr id="42" name="Rectangle 41"/>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sp>
        <p:nvSpPr>
          <p:cNvPr id="46" name="Rectangle 45"/>
          <p:cNvSpPr/>
          <p:nvPr/>
        </p:nvSpPr>
        <p:spPr>
          <a:xfrm>
            <a:off x="198075" y="650607"/>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Europe-based Iconic Automobile Manufacturer </a:t>
            </a:r>
          </a:p>
        </p:txBody>
      </p:sp>
      <p:pic>
        <p:nvPicPr>
          <p:cNvPr id="27" name="Picture 2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7" y="3988219"/>
            <a:ext cx="5289720" cy="2435441"/>
          </a:xfrm>
          <a:prstGeom prst="rect">
            <a:avLst/>
          </a:prstGeom>
          <a:noFill/>
        </p:spPr>
      </p:pic>
      <p:grpSp>
        <p:nvGrpSpPr>
          <p:cNvPr id="3" name="Group 2"/>
          <p:cNvGrpSpPr/>
          <p:nvPr/>
        </p:nvGrpSpPr>
        <p:grpSpPr>
          <a:xfrm>
            <a:off x="5751871" y="3988219"/>
            <a:ext cx="5967308" cy="2435441"/>
            <a:chOff x="6031807" y="4019474"/>
            <a:chExt cx="5687372" cy="2769310"/>
          </a:xfrm>
        </p:grpSpPr>
        <p:sp>
          <p:nvSpPr>
            <p:cNvPr id="39" name="Rectangle 38"/>
            <p:cNvSpPr/>
            <p:nvPr/>
          </p:nvSpPr>
          <p:spPr>
            <a:xfrm>
              <a:off x="6031807" y="4019474"/>
              <a:ext cx="5687372" cy="2769310"/>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1" name="Picture 4" descr=" See full-sized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693" y="4147060"/>
              <a:ext cx="494573" cy="49457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663196" y="4132737"/>
              <a:ext cx="169427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Controller Readout Data</a:t>
              </a:r>
            </a:p>
          </p:txBody>
        </p:sp>
        <p:pic>
          <p:nvPicPr>
            <p:cNvPr id="45" name="Picture 44"/>
            <p:cNvPicPr>
              <a:picLocks noChangeAspect="1"/>
            </p:cNvPicPr>
            <p:nvPr/>
          </p:nvPicPr>
          <p:blipFill rotWithShape="1">
            <a:blip r:embed="rId5"/>
            <a:srcRect l="77" t="13210" r="16641" b="39532"/>
            <a:stretch/>
          </p:blipFill>
          <p:spPr>
            <a:xfrm>
              <a:off x="6139693" y="4728072"/>
              <a:ext cx="5471599" cy="1969586"/>
            </a:xfrm>
            <a:prstGeom prst="rect">
              <a:avLst/>
            </a:prstGeom>
          </p:spPr>
        </p:pic>
        <p:sp>
          <p:nvSpPr>
            <p:cNvPr id="49" name="Rectangle 48"/>
            <p:cNvSpPr/>
            <p:nvPr/>
          </p:nvSpPr>
          <p:spPr>
            <a:xfrm>
              <a:off x="9479142" y="4168904"/>
              <a:ext cx="2220001" cy="33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0"/>
                  <a:solidFill>
                    <a:schemeClr val="accent2"/>
                  </a:solidFill>
                  <a:effectLst>
                    <a:outerShdw blurRad="38100" dist="19050" dir="2700000" algn="tl" rotWithShape="0">
                      <a:schemeClr val="dk1">
                        <a:alpha val="40000"/>
                      </a:schemeClr>
                    </a:outerShdw>
                  </a:effectLst>
                  <a:uLnTx/>
                  <a:uFillTx/>
                </a:rPr>
                <a:t>Hypothesis Testing Tool</a:t>
              </a:r>
            </a:p>
          </p:txBody>
        </p:sp>
      </p:grpSp>
      <p:sp>
        <p:nvSpPr>
          <p:cNvPr id="51" name="TextBox 50"/>
          <p:cNvSpPr txBox="1"/>
          <p:nvPr/>
        </p:nvSpPr>
        <p:spPr>
          <a:xfrm>
            <a:off x="1803853" y="3598482"/>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Technical</a:t>
            </a:r>
            <a:r>
              <a:rPr kumimoji="0" lang="en-US" sz="1400" b="1" u="none" strike="noStrike" kern="0" cap="none" spc="0" normalizeH="0" noProof="0" dirty="0">
                <a:ln>
                  <a:noFill/>
                </a:ln>
                <a:solidFill>
                  <a:sysClr val="windowText" lastClr="000000"/>
                </a:solidFill>
                <a:effectLst/>
                <a:uLnTx/>
                <a:uFillTx/>
              </a:rPr>
              <a:t> Architecture</a:t>
            </a:r>
            <a:endParaRPr kumimoji="0" lang="en-US" sz="1400" b="1"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7702901" y="3617105"/>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Platform Snapshot</a:t>
            </a:r>
          </a:p>
        </p:txBody>
      </p:sp>
      <p:sp>
        <p:nvSpPr>
          <p:cNvPr id="55" name="TextBox 54"/>
          <p:cNvSpPr txBox="1"/>
          <p:nvPr/>
        </p:nvSpPr>
        <p:spPr>
          <a:xfrm>
            <a:off x="10376329" y="6486997"/>
            <a:ext cx="1496694" cy="369332"/>
          </a:xfrm>
          <a:prstGeom prst="rect">
            <a:avLst/>
          </a:prstGeom>
          <a:noFill/>
        </p:spPr>
        <p:txBody>
          <a:bodyPr wrap="square" rtlCol="0">
            <a:spAutoFit/>
          </a:bodyPr>
          <a:lstStyle/>
          <a:p>
            <a:r>
              <a:rPr lang="en-US" dirty="0">
                <a:solidFill>
                  <a:schemeClr val="tx2"/>
                </a:solidFill>
                <a:hlinkClick r:id="rId6" action="ppaction://hlinksldjump"/>
              </a:rPr>
              <a:t>View Details</a:t>
            </a:r>
            <a:endParaRPr lang="en-US" dirty="0">
              <a:solidFill>
                <a:schemeClr val="tx2"/>
              </a:solidFill>
            </a:endParaRPr>
          </a:p>
        </p:txBody>
      </p:sp>
      <p:sp>
        <p:nvSpPr>
          <p:cNvPr id="47" name="Rectangle 46"/>
          <p:cNvSpPr/>
          <p:nvPr/>
        </p:nvSpPr>
        <p:spPr>
          <a:xfrm>
            <a:off x="8310261" y="1977406"/>
            <a:ext cx="3387896"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The data platform processed over 5 GB of data and provided interactive visualizations with response time less than 2s. This platform hosted analytics tools which processes petabytes of data</a:t>
            </a:r>
          </a:p>
        </p:txBody>
      </p:sp>
      <p:sp>
        <p:nvSpPr>
          <p:cNvPr id="37" name="Slide Number Placeholder 2">
            <a:extLst>
              <a:ext uri="{FF2B5EF4-FFF2-40B4-BE49-F238E27FC236}">
                <a16:creationId xmlns:a16="http://schemas.microsoft.com/office/drawing/2014/main" id="{F35A2284-1DAF-46C4-B26D-20EBB7C07069}"/>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37</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20A747E2-9DD6-4EE5-943B-692B7634E2F1}"/>
              </a:ext>
            </a:extLst>
          </p:cNvPr>
          <p:cNvSpPr>
            <a:spLocks noGrp="1"/>
          </p:cNvSpPr>
          <p:nvPr>
            <p:ph type="title"/>
          </p:nvPr>
        </p:nvSpPr>
        <p:spPr/>
        <p:txBody>
          <a:bodyPr>
            <a:normAutofit/>
          </a:bodyPr>
          <a:lstStyle/>
          <a:p>
            <a:r>
              <a:rPr lang="en-US" dirty="0"/>
              <a:t>Case Study 3: Robust, scalable data platform for analytics</a:t>
            </a:r>
          </a:p>
        </p:txBody>
      </p:sp>
      <p:sp>
        <p:nvSpPr>
          <p:cNvPr id="6" name="Footer Placeholder 5">
            <a:extLst>
              <a:ext uri="{FF2B5EF4-FFF2-40B4-BE49-F238E27FC236}">
                <a16:creationId xmlns:a16="http://schemas.microsoft.com/office/drawing/2014/main" id="{734A6720-4917-40D1-B724-130C64B8091E}"/>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85132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 y="1136760"/>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30849"/>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90379" y="1977889"/>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Siloed platforms provided a disjointed view of marketing effectiveness resulting in a protracted test cycle for campaigns</a:t>
            </a:r>
          </a:p>
        </p:txBody>
      </p:sp>
      <p:sp>
        <p:nvSpPr>
          <p:cNvPr id="60" name="Rectangle 59"/>
          <p:cNvSpPr/>
          <p:nvPr/>
        </p:nvSpPr>
        <p:spPr>
          <a:xfrm>
            <a:off x="240476" y="1755393"/>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780565"/>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01385" y="1977889"/>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Test cycle for campaigns reduced by 25%, thus resulting in a decrease in cost per campaign by as much as 8%</a:t>
            </a:r>
          </a:p>
        </p:txBody>
      </p:sp>
      <p:sp>
        <p:nvSpPr>
          <p:cNvPr id="63" name="Rectangle 62"/>
          <p:cNvSpPr/>
          <p:nvPr/>
        </p:nvSpPr>
        <p:spPr>
          <a:xfrm>
            <a:off x="159714" y="112845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CPG industry, lack of a unified view of marketing data can result in incorrect analysis and wrong conclusions, thus leading to “throwing good money after bad” situation with respect to marketing spends</a:t>
            </a:r>
          </a:p>
        </p:txBody>
      </p:sp>
      <p:sp>
        <p:nvSpPr>
          <p:cNvPr id="64" name="Rectangle 63"/>
          <p:cNvSpPr/>
          <p:nvPr/>
        </p:nvSpPr>
        <p:spPr>
          <a:xfrm>
            <a:off x="4255290"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778967"/>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329590" y="1977889"/>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an integrated dashboard with paid, earned and owned media metrics that facilitates cross-channel, cross-brand and cross-campaign comparison to gain deeper marketing insights</a:t>
            </a:r>
          </a:p>
        </p:txBody>
      </p:sp>
      <p:sp>
        <p:nvSpPr>
          <p:cNvPr id="67" name="Rectangle 66"/>
          <p:cNvSpPr/>
          <p:nvPr/>
        </p:nvSpPr>
        <p:spPr>
          <a:xfrm>
            <a:off x="4296306" y="1755393"/>
            <a:ext cx="2131840" cy="338554"/>
          </a:xfrm>
          <a:prstGeom prst="rect">
            <a:avLst/>
          </a:prstGeom>
        </p:spPr>
        <p:txBody>
          <a:bodyPr wrap="square">
            <a:spAutoFit/>
          </a:bodyPr>
          <a:lstStyle/>
          <a:p>
            <a:r>
              <a:rPr lang="en-US" sz="1600" b="1" dirty="0">
                <a:solidFill>
                  <a:srgbClr val="44546A"/>
                </a:solidFill>
              </a:rPr>
              <a:t>LatentView’s Solution</a:t>
            </a:r>
          </a:p>
        </p:txBody>
      </p:sp>
      <p:sp>
        <p:nvSpPr>
          <p:cNvPr id="68" name="Rectangle 67"/>
          <p:cNvSpPr/>
          <p:nvPr/>
        </p:nvSpPr>
        <p:spPr>
          <a:xfrm>
            <a:off x="8301656" y="1755393"/>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151548" y="588741"/>
            <a:ext cx="760448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Global Food &amp; Beverages Corporation</a:t>
            </a:r>
          </a:p>
        </p:txBody>
      </p:sp>
      <p:grpSp>
        <p:nvGrpSpPr>
          <p:cNvPr id="2" name="Group 1"/>
          <p:cNvGrpSpPr/>
          <p:nvPr/>
        </p:nvGrpSpPr>
        <p:grpSpPr>
          <a:xfrm>
            <a:off x="361797" y="3377155"/>
            <a:ext cx="11229347" cy="3415578"/>
            <a:chOff x="361797" y="3377155"/>
            <a:chExt cx="11229347" cy="3415578"/>
          </a:xfrm>
        </p:grpSpPr>
        <p:grpSp>
          <p:nvGrpSpPr>
            <p:cNvPr id="70" name="Group 69"/>
            <p:cNvGrpSpPr/>
            <p:nvPr/>
          </p:nvGrpSpPr>
          <p:grpSpPr>
            <a:xfrm>
              <a:off x="377198" y="3662520"/>
              <a:ext cx="2913804" cy="797808"/>
              <a:chOff x="-327829" y="3025010"/>
              <a:chExt cx="4262181" cy="1492859"/>
            </a:xfrm>
          </p:grpSpPr>
          <p:sp>
            <p:nvSpPr>
              <p:cNvPr id="71" name="Rounded Rectangle 70"/>
              <p:cNvSpPr/>
              <p:nvPr/>
            </p:nvSpPr>
            <p:spPr bwMode="auto">
              <a:xfrm>
                <a:off x="-327829" y="3025010"/>
                <a:ext cx="4262181" cy="1481660"/>
              </a:xfrm>
              <a:prstGeom prst="roundRect">
                <a:avLst/>
              </a:prstGeom>
              <a:solidFill>
                <a:srgbClr val="C2B3F7">
                  <a:alpha val="11765"/>
                </a:srgbClr>
              </a:solidFill>
              <a:ln w="6350">
                <a:noFill/>
                <a:prstDash val="sysDash"/>
                <a:round/>
                <a:headEnd/>
                <a:tailEnd/>
              </a:ln>
              <a:effectLst>
                <a:innerShdw blurRad="63500" dist="50800" dir="18900000">
                  <a:prstClr val="black">
                    <a:alpha val="50000"/>
                  </a:prstClr>
                </a:innerShdw>
              </a:effectLst>
            </p:spPr>
            <p:txBody>
              <a:bodyPr rtlCol="0" anchor="ctr"/>
              <a:lstStyle/>
              <a:p>
                <a:pPr algn="ctr"/>
                <a:endParaRPr lang="en-US" dirty="0"/>
              </a:p>
            </p:txBody>
          </p:sp>
          <p:pic>
            <p:nvPicPr>
              <p:cNvPr id="86" name="Picture 85"/>
              <p:cNvPicPr>
                <a:picLocks noChangeAspect="1"/>
              </p:cNvPicPr>
              <p:nvPr/>
            </p:nvPicPr>
            <p:blipFill>
              <a:blip r:embed="rId3"/>
              <a:stretch>
                <a:fillRect/>
              </a:stretch>
            </p:blipFill>
            <p:spPr>
              <a:xfrm>
                <a:off x="2575081" y="3667775"/>
                <a:ext cx="1244003" cy="239731"/>
              </a:xfrm>
              <a:prstGeom prst="rect">
                <a:avLst/>
              </a:prstGeom>
            </p:spPr>
          </p:pic>
          <p:pic>
            <p:nvPicPr>
              <p:cNvPr id="87" name="Picture 86"/>
              <p:cNvPicPr>
                <a:picLocks noChangeAspect="1"/>
              </p:cNvPicPr>
              <p:nvPr/>
            </p:nvPicPr>
            <p:blipFill>
              <a:blip r:embed="rId4"/>
              <a:stretch>
                <a:fillRect/>
              </a:stretch>
            </p:blipFill>
            <p:spPr>
              <a:xfrm>
                <a:off x="1957462" y="4054199"/>
                <a:ext cx="1000925" cy="350642"/>
              </a:xfrm>
              <a:prstGeom prst="rect">
                <a:avLst/>
              </a:prstGeom>
            </p:spPr>
          </p:pic>
          <p:pic>
            <p:nvPicPr>
              <p:cNvPr id="88" name="Picture 87"/>
              <p:cNvPicPr>
                <a:picLocks noChangeAspect="1"/>
              </p:cNvPicPr>
              <p:nvPr/>
            </p:nvPicPr>
            <p:blipFill>
              <a:blip r:embed="rId5"/>
              <a:stretch>
                <a:fillRect/>
              </a:stretch>
            </p:blipFill>
            <p:spPr>
              <a:xfrm>
                <a:off x="246293" y="3253882"/>
                <a:ext cx="1064017" cy="449958"/>
              </a:xfrm>
              <a:prstGeom prst="rect">
                <a:avLst/>
              </a:prstGeom>
            </p:spPr>
          </p:pic>
          <p:pic>
            <p:nvPicPr>
              <p:cNvPr id="89" name="Picture 88"/>
              <p:cNvPicPr>
                <a:picLocks noChangeAspect="1"/>
              </p:cNvPicPr>
              <p:nvPr/>
            </p:nvPicPr>
            <p:blipFill>
              <a:blip r:embed="rId6"/>
              <a:stretch>
                <a:fillRect/>
              </a:stretch>
            </p:blipFill>
            <p:spPr>
              <a:xfrm>
                <a:off x="1642397" y="3142815"/>
                <a:ext cx="882681" cy="429725"/>
              </a:xfrm>
              <a:prstGeom prst="rect">
                <a:avLst/>
              </a:prstGeom>
            </p:spPr>
          </p:pic>
          <p:pic>
            <p:nvPicPr>
              <p:cNvPr id="90" name="Picture 89"/>
              <p:cNvPicPr>
                <a:picLocks noChangeAspect="1"/>
              </p:cNvPicPr>
              <p:nvPr/>
            </p:nvPicPr>
            <p:blipFill>
              <a:blip r:embed="rId7"/>
              <a:stretch>
                <a:fillRect/>
              </a:stretch>
            </p:blipFill>
            <p:spPr>
              <a:xfrm>
                <a:off x="317164" y="3952469"/>
                <a:ext cx="1148657" cy="565400"/>
              </a:xfrm>
              <a:prstGeom prst="rect">
                <a:avLst/>
              </a:prstGeom>
            </p:spPr>
          </p:pic>
        </p:grpSp>
        <p:grpSp>
          <p:nvGrpSpPr>
            <p:cNvPr id="91" name="Group 90"/>
            <p:cNvGrpSpPr/>
            <p:nvPr/>
          </p:nvGrpSpPr>
          <p:grpSpPr>
            <a:xfrm>
              <a:off x="361797" y="4550631"/>
              <a:ext cx="3025000" cy="2069894"/>
              <a:chOff x="679783" y="3819000"/>
              <a:chExt cx="2934871" cy="2190885"/>
            </a:xfrm>
          </p:grpSpPr>
          <p:sp>
            <p:nvSpPr>
              <p:cNvPr id="92" name="Rounded Rectangle 91"/>
              <p:cNvSpPr/>
              <p:nvPr/>
            </p:nvSpPr>
            <p:spPr bwMode="auto">
              <a:xfrm>
                <a:off x="679783" y="3819000"/>
                <a:ext cx="2934871" cy="2190885"/>
              </a:xfrm>
              <a:prstGeom prst="roundRect">
                <a:avLst/>
              </a:prstGeom>
              <a:solidFill>
                <a:srgbClr val="FFC000">
                  <a:alpha val="45000"/>
                </a:srgbClr>
              </a:solidFill>
              <a:ln w="12700">
                <a:noFill/>
                <a:round/>
                <a:headEnd/>
                <a:tailEnd/>
              </a:ln>
            </p:spPr>
            <p:txBody>
              <a:bodyPr rtlCol="0" anchor="ctr"/>
              <a:lstStyle/>
              <a:p>
                <a:pPr algn="ctr"/>
                <a:endParaRPr lang="en-US" dirty="0"/>
              </a:p>
            </p:txBody>
          </p:sp>
          <p:sp>
            <p:nvSpPr>
              <p:cNvPr id="93" name="TextBox 92"/>
              <p:cNvSpPr txBox="1"/>
              <p:nvPr/>
            </p:nvSpPr>
            <p:spPr>
              <a:xfrm>
                <a:off x="1460744" y="3839982"/>
                <a:ext cx="1059400" cy="325767"/>
              </a:xfrm>
              <a:prstGeom prst="rect">
                <a:avLst/>
              </a:prstGeom>
              <a:noFill/>
            </p:spPr>
            <p:txBody>
              <a:bodyPr wrap="square" rtlCol="0">
                <a:spAutoFit/>
              </a:bodyPr>
              <a:lstStyle/>
              <a:p>
                <a:r>
                  <a:rPr lang="en-US" sz="1400" b="1" dirty="0">
                    <a:solidFill>
                      <a:srgbClr val="5E350C"/>
                    </a:solidFill>
                  </a:rPr>
                  <a:t>Key metrics:</a:t>
                </a:r>
              </a:p>
            </p:txBody>
          </p:sp>
          <p:sp>
            <p:nvSpPr>
              <p:cNvPr id="94" name="TextBox 93"/>
              <p:cNvSpPr txBox="1"/>
              <p:nvPr/>
            </p:nvSpPr>
            <p:spPr>
              <a:xfrm>
                <a:off x="694724" y="4116981"/>
                <a:ext cx="2919930" cy="1889448"/>
              </a:xfrm>
              <a:prstGeom prst="rect">
                <a:avLst/>
              </a:prstGeom>
              <a:noFill/>
            </p:spPr>
            <p:txBody>
              <a:bodyPr wrap="square" rtlCol="0">
                <a:spAutoFit/>
              </a:bodyPr>
              <a:lstStyle/>
              <a:p>
                <a:pPr marL="228600" indent="-228600">
                  <a:buAutoNum type="arabicPeriod"/>
                </a:pPr>
                <a:r>
                  <a:rPr lang="en-US" sz="1100" dirty="0"/>
                  <a:t>Content marketing - Likes, Posts, retweets, re-pins, comments etc.</a:t>
                </a:r>
              </a:p>
              <a:p>
                <a:pPr marL="228600" indent="-228600">
                  <a:buAutoNum type="arabicPeriod"/>
                </a:pPr>
                <a:r>
                  <a:rPr lang="en-US" sz="1100" dirty="0"/>
                  <a:t>Web traffic &amp; audience engagement - </a:t>
                </a:r>
                <a:r>
                  <a:rPr lang="fr-FR" sz="1100" dirty="0"/>
                  <a:t>Site visits, Sessions, Session duration, Page visit depth etc.</a:t>
                </a:r>
              </a:p>
              <a:p>
                <a:pPr marL="228600" indent="-228600">
                  <a:buAutoNum type="arabicPeriod"/>
                </a:pPr>
                <a:r>
                  <a:rPr lang="en-US" sz="1100" dirty="0"/>
                  <a:t>Video ad – Views, Viewer growth, Subscribers, likes, dislikes etc.</a:t>
                </a:r>
              </a:p>
              <a:p>
                <a:pPr marL="228600" indent="-228600">
                  <a:buAutoNum type="arabicPeriod"/>
                </a:pPr>
                <a:r>
                  <a:rPr lang="en-US" sz="1100" dirty="0"/>
                  <a:t>Paid campaign – Impressions, Viewability rate etc.</a:t>
                </a:r>
              </a:p>
              <a:p>
                <a:pPr marL="228600" indent="-228600">
                  <a:buAutoNum type="arabicPeriod"/>
                </a:pPr>
                <a:r>
                  <a:rPr lang="en-US" sz="1100" dirty="0"/>
                  <a:t>Social buzz – Mentions, brand sentiments etc.</a:t>
                </a:r>
              </a:p>
            </p:txBody>
          </p:sp>
        </p:grpSp>
        <p:sp>
          <p:nvSpPr>
            <p:cNvPr id="95" name="TextBox 94"/>
            <p:cNvSpPr txBox="1"/>
            <p:nvPr/>
          </p:nvSpPr>
          <p:spPr>
            <a:xfrm>
              <a:off x="2299235" y="3633942"/>
              <a:ext cx="951129" cy="246221"/>
            </a:xfrm>
            <a:prstGeom prst="rect">
              <a:avLst/>
            </a:prstGeom>
            <a:noFill/>
          </p:spPr>
          <p:txBody>
            <a:bodyPr wrap="square" rtlCol="0">
              <a:spAutoFit/>
            </a:bodyPr>
            <a:lstStyle/>
            <a:p>
              <a:pPr algn="ctr"/>
              <a:r>
                <a:rPr lang="en-US" sz="1000" b="1" dirty="0">
                  <a:solidFill>
                    <a:srgbClr val="002060"/>
                  </a:solidFill>
                </a:rPr>
                <a:t>Extraction</a:t>
              </a:r>
            </a:p>
          </p:txBody>
        </p:sp>
        <p:sp>
          <p:nvSpPr>
            <p:cNvPr id="96" name="TextBox 95"/>
            <p:cNvSpPr txBox="1"/>
            <p:nvPr/>
          </p:nvSpPr>
          <p:spPr>
            <a:xfrm>
              <a:off x="2963890" y="3821336"/>
              <a:ext cx="5444317" cy="276999"/>
            </a:xfrm>
            <a:prstGeom prst="rect">
              <a:avLst/>
            </a:prstGeom>
            <a:noFill/>
          </p:spPr>
          <p:txBody>
            <a:bodyPr wrap="square" rtlCol="0">
              <a:spAutoFit/>
            </a:bodyPr>
            <a:lstStyle/>
            <a:p>
              <a:pPr algn="ctr"/>
              <a:r>
                <a:rPr lang="en-US" sz="1200" b="1" dirty="0">
                  <a:solidFill>
                    <a:srgbClr val="002060"/>
                  </a:solidFill>
                </a:rPr>
                <a:t>Warehouse</a:t>
              </a:r>
            </a:p>
          </p:txBody>
        </p:sp>
        <p:sp>
          <p:nvSpPr>
            <p:cNvPr id="97" name="TextBox 96"/>
            <p:cNvSpPr txBox="1"/>
            <p:nvPr/>
          </p:nvSpPr>
          <p:spPr>
            <a:xfrm>
              <a:off x="8717556" y="3852421"/>
              <a:ext cx="1322241" cy="276999"/>
            </a:xfrm>
            <a:prstGeom prst="rect">
              <a:avLst/>
            </a:prstGeom>
            <a:noFill/>
          </p:spPr>
          <p:txBody>
            <a:bodyPr wrap="square" rtlCol="0">
              <a:spAutoFit/>
            </a:bodyPr>
            <a:lstStyle/>
            <a:p>
              <a:pPr algn="ctr"/>
              <a:r>
                <a:rPr lang="en-US" sz="1200" b="1" dirty="0">
                  <a:solidFill>
                    <a:srgbClr val="002060"/>
                  </a:solidFill>
                </a:rPr>
                <a:t>Presentation</a:t>
              </a:r>
            </a:p>
          </p:txBody>
        </p:sp>
        <p:grpSp>
          <p:nvGrpSpPr>
            <p:cNvPr id="98" name="Group 97"/>
            <p:cNvGrpSpPr/>
            <p:nvPr/>
          </p:nvGrpSpPr>
          <p:grpSpPr>
            <a:xfrm>
              <a:off x="9528872" y="3681947"/>
              <a:ext cx="2062272" cy="2840459"/>
              <a:chOff x="9200625" y="1994653"/>
              <a:chExt cx="2556176" cy="4165687"/>
            </a:xfrm>
          </p:grpSpPr>
          <p:pic>
            <p:nvPicPr>
              <p:cNvPr id="99" name="Picture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5611" y="1994653"/>
                <a:ext cx="1895121" cy="1304680"/>
              </a:xfrm>
              <a:prstGeom prst="rect">
                <a:avLst/>
              </a:prstGeom>
              <a:effectLst>
                <a:outerShdw blurRad="50800" dist="38100" dir="2700000" algn="tl" rotWithShape="0">
                  <a:prstClr val="black">
                    <a:alpha val="40000"/>
                  </a:prstClr>
                </a:outerShdw>
              </a:effectLst>
            </p:spPr>
          </p:pic>
          <p:pic>
            <p:nvPicPr>
              <p:cNvPr id="100" name="Picture 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0625" y="3401247"/>
                <a:ext cx="2556176" cy="1211334"/>
              </a:xfrm>
              <a:prstGeom prst="rect">
                <a:avLst/>
              </a:prstGeom>
              <a:effectLst>
                <a:outerShdw blurRad="50800" dist="38100" dir="2700000" algn="tl" rotWithShape="0">
                  <a:prstClr val="black">
                    <a:alpha val="40000"/>
                  </a:prstClr>
                </a:outerShdw>
              </a:effectLst>
            </p:spPr>
          </p:pic>
          <p:pic>
            <p:nvPicPr>
              <p:cNvPr id="101" name="Picture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5363" y="4748208"/>
                <a:ext cx="1890251" cy="1412132"/>
              </a:xfrm>
              <a:prstGeom prst="rect">
                <a:avLst/>
              </a:prstGeom>
              <a:effectLst>
                <a:outerShdw blurRad="50800" dist="38100" dir="2700000" algn="tl" rotWithShape="0">
                  <a:prstClr val="black">
                    <a:alpha val="40000"/>
                  </a:prstClr>
                </a:outerShdw>
              </a:effectLst>
            </p:spPr>
          </p:pic>
        </p:grpSp>
        <p:grpSp>
          <p:nvGrpSpPr>
            <p:cNvPr id="102" name="Group 101"/>
            <p:cNvGrpSpPr/>
            <p:nvPr/>
          </p:nvGrpSpPr>
          <p:grpSpPr>
            <a:xfrm>
              <a:off x="3868444" y="4126062"/>
              <a:ext cx="641595" cy="2171994"/>
              <a:chOff x="3797055" y="2858819"/>
              <a:chExt cx="641595" cy="2171994"/>
            </a:xfrm>
          </p:grpSpPr>
          <p:grpSp>
            <p:nvGrpSpPr>
              <p:cNvPr id="103" name="Group 102"/>
              <p:cNvGrpSpPr/>
              <p:nvPr/>
            </p:nvGrpSpPr>
            <p:grpSpPr>
              <a:xfrm>
                <a:off x="3833904" y="3255909"/>
                <a:ext cx="533566" cy="392041"/>
                <a:chOff x="3868497" y="4865497"/>
                <a:chExt cx="676656" cy="435742"/>
              </a:xfrm>
            </p:grpSpPr>
            <p:sp>
              <p:nvSpPr>
                <p:cNvPr id="120" name="Flowchart: Multidocument 119"/>
                <p:cNvSpPr/>
                <p:nvPr/>
              </p:nvSpPr>
              <p:spPr bwMode="auto">
                <a:xfrm>
                  <a:off x="3897453" y="4865497"/>
                  <a:ext cx="647700" cy="435742"/>
                </a:xfrm>
                <a:prstGeom prst="flowChartMultidocument">
                  <a:avLst/>
                </a:prstGeom>
                <a:noFill/>
                <a:ln w="12700">
                  <a:solidFill>
                    <a:srgbClr val="229E89"/>
                  </a:solidFill>
                  <a:round/>
                  <a:headEnd/>
                  <a:tailEnd/>
                </a:ln>
              </p:spPr>
              <p:txBody>
                <a:bodyPr rtlCol="0" anchor="ctr"/>
                <a:lstStyle/>
                <a:p>
                  <a:pPr algn="ctr"/>
                  <a:endParaRPr lang="en-US" dirty="0"/>
                </a:p>
              </p:txBody>
            </p:sp>
            <p:sp>
              <p:nvSpPr>
                <p:cNvPr id="121" name="TextBox 120"/>
                <p:cNvSpPr txBox="1"/>
                <p:nvPr/>
              </p:nvSpPr>
              <p:spPr>
                <a:xfrm>
                  <a:off x="3868497" y="5029022"/>
                  <a:ext cx="625015" cy="205251"/>
                </a:xfrm>
                <a:prstGeom prst="rect">
                  <a:avLst/>
                </a:prstGeom>
                <a:noFill/>
              </p:spPr>
              <p:txBody>
                <a:bodyPr wrap="square" rtlCol="0">
                  <a:spAutoFit/>
                </a:bodyPr>
                <a:lstStyle/>
                <a:p>
                  <a:r>
                    <a:rPr lang="en-US" sz="600" dirty="0"/>
                    <a:t>Flat Files</a:t>
                  </a:r>
                </a:p>
              </p:txBody>
            </p:sp>
          </p:grpSp>
          <p:grpSp>
            <p:nvGrpSpPr>
              <p:cNvPr id="104" name="Group 103"/>
              <p:cNvGrpSpPr/>
              <p:nvPr/>
            </p:nvGrpSpPr>
            <p:grpSpPr>
              <a:xfrm>
                <a:off x="3868465" y="3726058"/>
                <a:ext cx="439629" cy="866180"/>
                <a:chOff x="3868465" y="3260720"/>
                <a:chExt cx="439629" cy="866180"/>
              </a:xfrm>
            </p:grpSpPr>
            <p:grpSp>
              <p:nvGrpSpPr>
                <p:cNvPr id="106" name="Group 105"/>
                <p:cNvGrpSpPr/>
                <p:nvPr/>
              </p:nvGrpSpPr>
              <p:grpSpPr>
                <a:xfrm>
                  <a:off x="3868465" y="3260720"/>
                  <a:ext cx="433887" cy="414797"/>
                  <a:chOff x="4853651" y="5376175"/>
                  <a:chExt cx="433887" cy="414797"/>
                </a:xfrm>
              </p:grpSpPr>
              <p:grpSp>
                <p:nvGrpSpPr>
                  <p:cNvPr id="114" name="Group 113"/>
                  <p:cNvGrpSpPr/>
                  <p:nvPr/>
                </p:nvGrpSpPr>
                <p:grpSpPr>
                  <a:xfrm>
                    <a:off x="4853651" y="5376175"/>
                    <a:ext cx="433887" cy="201561"/>
                    <a:chOff x="4853651" y="5376175"/>
                    <a:chExt cx="433887" cy="201561"/>
                  </a:xfrm>
                </p:grpSpPr>
                <p:sp>
                  <p:nvSpPr>
                    <p:cNvPr id="118" name="Snip Same Side Corner Rectangle 117"/>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9" name="TextBox 118"/>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15" name="Group 114"/>
                  <p:cNvGrpSpPr/>
                  <p:nvPr/>
                </p:nvGrpSpPr>
                <p:grpSpPr>
                  <a:xfrm>
                    <a:off x="4853651" y="5606306"/>
                    <a:ext cx="433887" cy="184666"/>
                    <a:chOff x="4853651" y="5606306"/>
                    <a:chExt cx="433887" cy="184666"/>
                  </a:xfrm>
                </p:grpSpPr>
                <p:sp>
                  <p:nvSpPr>
                    <p:cNvPr id="116" name="Snip Same Side Corner Rectangle 115"/>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7" name="TextBox 116"/>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nvGrpSpPr>
                <p:cNvPr id="107" name="Group 106"/>
                <p:cNvGrpSpPr/>
                <p:nvPr/>
              </p:nvGrpSpPr>
              <p:grpSpPr>
                <a:xfrm>
                  <a:off x="3874207" y="3712103"/>
                  <a:ext cx="433887" cy="414797"/>
                  <a:chOff x="4853651" y="5376175"/>
                  <a:chExt cx="433887" cy="414797"/>
                </a:xfrm>
              </p:grpSpPr>
              <p:grpSp>
                <p:nvGrpSpPr>
                  <p:cNvPr id="108" name="Group 107"/>
                  <p:cNvGrpSpPr/>
                  <p:nvPr/>
                </p:nvGrpSpPr>
                <p:grpSpPr>
                  <a:xfrm>
                    <a:off x="4853651" y="5376175"/>
                    <a:ext cx="433887" cy="201561"/>
                    <a:chOff x="4853651" y="5376175"/>
                    <a:chExt cx="433887" cy="201561"/>
                  </a:xfrm>
                </p:grpSpPr>
                <p:sp>
                  <p:nvSpPr>
                    <p:cNvPr id="112" name="Snip Same Side Corner Rectangle 111"/>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3" name="TextBox 112"/>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09" name="Group 108"/>
                  <p:cNvGrpSpPr/>
                  <p:nvPr/>
                </p:nvGrpSpPr>
                <p:grpSpPr>
                  <a:xfrm>
                    <a:off x="4853651" y="5606306"/>
                    <a:ext cx="433887" cy="184666"/>
                    <a:chOff x="4853651" y="5606306"/>
                    <a:chExt cx="433887" cy="184666"/>
                  </a:xfrm>
                </p:grpSpPr>
                <p:sp>
                  <p:nvSpPr>
                    <p:cNvPr id="110" name="Snip Same Side Corner Rectangle 109"/>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1" name="TextBox 110"/>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sp>
            <p:nvSpPr>
              <p:cNvPr id="105" name="Round Diagonal Corner Rectangle 104"/>
              <p:cNvSpPr/>
              <p:nvPr/>
            </p:nvSpPr>
            <p:spPr bwMode="auto">
              <a:xfrm>
                <a:off x="3797055" y="2858819"/>
                <a:ext cx="641595" cy="2171994"/>
              </a:xfrm>
              <a:prstGeom prst="round2DiagRect">
                <a:avLst/>
              </a:prstGeom>
              <a:noFill/>
              <a:ln w="12700" cmpd="dbl">
                <a:solidFill>
                  <a:schemeClr val="accent3">
                    <a:lumMod val="60000"/>
                    <a:lumOff val="40000"/>
                  </a:schemeClr>
                </a:solidFill>
                <a:round/>
                <a:headEnd/>
                <a:tailEnd/>
              </a:ln>
            </p:spPr>
            <p:txBody>
              <a:bodyPr rtlCol="0" anchor="ctr"/>
              <a:lstStyle/>
              <a:p>
                <a:pPr algn="ctr"/>
                <a:endParaRPr lang="en-US" dirty="0"/>
              </a:p>
            </p:txBody>
          </p:sp>
        </p:grpSp>
        <p:grpSp>
          <p:nvGrpSpPr>
            <p:cNvPr id="122" name="Group 121"/>
            <p:cNvGrpSpPr/>
            <p:nvPr/>
          </p:nvGrpSpPr>
          <p:grpSpPr>
            <a:xfrm>
              <a:off x="4922803" y="4150093"/>
              <a:ext cx="1025192" cy="2171994"/>
              <a:chOff x="4756188" y="1854058"/>
              <a:chExt cx="1025192" cy="2171994"/>
            </a:xfrm>
          </p:grpSpPr>
          <p:sp>
            <p:nvSpPr>
              <p:cNvPr id="123" name="Snip Diagonal Corner Rectangle 122"/>
              <p:cNvSpPr/>
              <p:nvPr/>
            </p:nvSpPr>
            <p:spPr bwMode="auto">
              <a:xfrm>
                <a:off x="4844753" y="1854058"/>
                <a:ext cx="813648" cy="2171994"/>
              </a:xfrm>
              <a:prstGeom prst="snip2DiagRect">
                <a:avLst/>
              </a:prstGeom>
              <a:noFill/>
              <a:ln w="12700">
                <a:solidFill>
                  <a:schemeClr val="accent3">
                    <a:lumMod val="60000"/>
                    <a:lumOff val="40000"/>
                  </a:schemeClr>
                </a:solidFill>
                <a:round/>
                <a:headEnd/>
                <a:tailEnd/>
              </a:ln>
            </p:spPr>
            <p:txBody>
              <a:bodyPr rtlCol="0" anchor="ctr"/>
              <a:lstStyle/>
              <a:p>
                <a:pPr algn="ctr"/>
                <a:endParaRPr lang="en-US" dirty="0"/>
              </a:p>
            </p:txBody>
          </p:sp>
          <p:sp>
            <p:nvSpPr>
              <p:cNvPr id="124" name="TextBox 123"/>
              <p:cNvSpPr txBox="1"/>
              <p:nvPr/>
            </p:nvSpPr>
            <p:spPr>
              <a:xfrm>
                <a:off x="4816049" y="2391527"/>
                <a:ext cx="813648" cy="369332"/>
              </a:xfrm>
              <a:prstGeom prst="rect">
                <a:avLst/>
              </a:prstGeom>
              <a:noFill/>
            </p:spPr>
            <p:txBody>
              <a:bodyPr wrap="square" rtlCol="0">
                <a:spAutoFit/>
              </a:bodyPr>
              <a:lstStyle/>
              <a:p>
                <a:pPr algn="ctr"/>
                <a:r>
                  <a:rPr lang="en-US" dirty="0"/>
                  <a:t>ETL</a:t>
                </a:r>
              </a:p>
            </p:txBody>
          </p:sp>
          <p:sp>
            <p:nvSpPr>
              <p:cNvPr id="125" name="TextBox 124"/>
              <p:cNvSpPr txBox="1"/>
              <p:nvPr/>
            </p:nvSpPr>
            <p:spPr>
              <a:xfrm>
                <a:off x="4756188" y="2765516"/>
                <a:ext cx="1025192" cy="553998"/>
              </a:xfrm>
              <a:prstGeom prst="rect">
                <a:avLst/>
              </a:prstGeom>
              <a:noFill/>
            </p:spPr>
            <p:txBody>
              <a:bodyPr wrap="square" rtlCol="0">
                <a:spAutoFit/>
              </a:bodyPr>
              <a:lstStyle/>
              <a:p>
                <a:pPr algn="ctr"/>
                <a:r>
                  <a:rPr lang="en-US" sz="1000" dirty="0"/>
                  <a:t>Extraction</a:t>
                </a:r>
              </a:p>
              <a:p>
                <a:pPr algn="ctr"/>
                <a:r>
                  <a:rPr lang="en-US" sz="1000" dirty="0"/>
                  <a:t>Transformation</a:t>
                </a:r>
              </a:p>
              <a:p>
                <a:pPr algn="ctr"/>
                <a:r>
                  <a:rPr lang="en-US" sz="1000" dirty="0"/>
                  <a:t>Loading</a:t>
                </a:r>
              </a:p>
            </p:txBody>
          </p:sp>
        </p:grpSp>
        <p:sp>
          <p:nvSpPr>
            <p:cNvPr id="126" name="Down Arrow 125"/>
            <p:cNvSpPr/>
            <p:nvPr/>
          </p:nvSpPr>
          <p:spPr bwMode="auto">
            <a:xfrm rot="16200000">
              <a:off x="4687852" y="5163479"/>
              <a:ext cx="176143" cy="284932"/>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7" name="Down Arrow 126"/>
            <p:cNvSpPr/>
            <p:nvPr/>
          </p:nvSpPr>
          <p:spPr bwMode="auto">
            <a:xfrm rot="16200000">
              <a:off x="6048260" y="5046361"/>
              <a:ext cx="201145" cy="447190"/>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8" name="Down Arrow 127"/>
            <p:cNvSpPr/>
            <p:nvPr/>
          </p:nvSpPr>
          <p:spPr bwMode="auto">
            <a:xfrm rot="16200000">
              <a:off x="8750613" y="4893244"/>
              <a:ext cx="318092" cy="660376"/>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9" name="TextBox 128"/>
            <p:cNvSpPr txBox="1"/>
            <p:nvPr/>
          </p:nvSpPr>
          <p:spPr>
            <a:xfrm>
              <a:off x="8471583" y="5394017"/>
              <a:ext cx="979858" cy="461665"/>
            </a:xfrm>
            <a:prstGeom prst="rect">
              <a:avLst/>
            </a:prstGeom>
            <a:noFill/>
          </p:spPr>
          <p:txBody>
            <a:bodyPr wrap="square" rtlCol="0">
              <a:spAutoFit/>
            </a:bodyPr>
            <a:lstStyle/>
            <a:p>
              <a:pPr algn="ctr"/>
              <a:r>
                <a:rPr lang="en-US" sz="1200" dirty="0"/>
                <a:t>  To dashboards</a:t>
              </a:r>
            </a:p>
          </p:txBody>
        </p:sp>
        <p:grpSp>
          <p:nvGrpSpPr>
            <p:cNvPr id="130" name="Group 129"/>
            <p:cNvGrpSpPr/>
            <p:nvPr/>
          </p:nvGrpSpPr>
          <p:grpSpPr>
            <a:xfrm>
              <a:off x="6442483" y="4063141"/>
              <a:ext cx="1877775" cy="2280454"/>
              <a:chOff x="6235791" y="1794615"/>
              <a:chExt cx="1524098" cy="2266209"/>
            </a:xfrm>
          </p:grpSpPr>
          <p:sp>
            <p:nvSpPr>
              <p:cNvPr id="131" name="Flowchart: Magnetic Disk 130"/>
              <p:cNvSpPr/>
              <p:nvPr/>
            </p:nvSpPr>
            <p:spPr bwMode="auto">
              <a:xfrm>
                <a:off x="6261823" y="1794615"/>
                <a:ext cx="1489243" cy="2266209"/>
              </a:xfrm>
              <a:prstGeom prst="flowChartMagneticDisk">
                <a:avLst/>
              </a:prstGeom>
              <a:solidFill>
                <a:srgbClr val="C00000">
                  <a:alpha val="42000"/>
                </a:srgbClr>
              </a:solidFill>
              <a:ln w="12700">
                <a:solidFill>
                  <a:schemeClr val="bg1">
                    <a:lumMod val="95000"/>
                  </a:schemeClr>
                </a:solidFill>
                <a:round/>
                <a:headEnd/>
                <a:tailEnd/>
              </a:ln>
            </p:spPr>
            <p:txBody>
              <a:bodyPr rtlCol="0" anchor="ctr"/>
              <a:lstStyle/>
              <a:p>
                <a:pPr algn="ctr"/>
                <a:endParaRPr lang="en-US" sz="900" dirty="0"/>
              </a:p>
            </p:txBody>
          </p:sp>
          <p:grpSp>
            <p:nvGrpSpPr>
              <p:cNvPr id="132" name="Group 131"/>
              <p:cNvGrpSpPr/>
              <p:nvPr/>
            </p:nvGrpSpPr>
            <p:grpSpPr>
              <a:xfrm>
                <a:off x="6462010" y="3016494"/>
                <a:ext cx="1152716" cy="488246"/>
                <a:chOff x="5436069" y="4397651"/>
                <a:chExt cx="899039" cy="175222"/>
              </a:xfrm>
            </p:grpSpPr>
            <p:pic>
              <p:nvPicPr>
                <p:cNvPr id="139" name="Picture 138"/>
                <p:cNvPicPr>
                  <a:picLocks noChangeAspect="1"/>
                </p:cNvPicPr>
                <p:nvPr/>
              </p:nvPicPr>
              <p:blipFill>
                <a:blip r:embed="rId11">
                  <a:duotone>
                    <a:prstClr val="black"/>
                    <a:schemeClr val="accent6">
                      <a:lumMod val="50000"/>
                      <a:tint val="45000"/>
                      <a:satMod val="400000"/>
                    </a:schemeClr>
                  </a:duotone>
                </a:blip>
                <a:stretch>
                  <a:fillRect/>
                </a:stretch>
              </p:blipFill>
              <p:spPr>
                <a:xfrm>
                  <a:off x="5436069" y="4470962"/>
                  <a:ext cx="189959" cy="101911"/>
                </a:xfrm>
                <a:prstGeom prst="rect">
                  <a:avLst/>
                </a:prstGeom>
              </p:spPr>
            </p:pic>
            <p:pic>
              <p:nvPicPr>
                <p:cNvPr id="140" name="Picture 139"/>
                <p:cNvPicPr>
                  <a:picLocks noChangeAspect="1"/>
                </p:cNvPicPr>
                <p:nvPr/>
              </p:nvPicPr>
              <p:blipFill>
                <a:blip r:embed="rId11">
                  <a:duotone>
                    <a:prstClr val="black"/>
                    <a:schemeClr val="accent6">
                      <a:lumMod val="50000"/>
                      <a:tint val="45000"/>
                      <a:satMod val="400000"/>
                    </a:schemeClr>
                  </a:duotone>
                </a:blip>
                <a:stretch>
                  <a:fillRect/>
                </a:stretch>
              </p:blipFill>
              <p:spPr>
                <a:xfrm>
                  <a:off x="6145149" y="4476753"/>
                  <a:ext cx="189959" cy="94980"/>
                </a:xfrm>
                <a:prstGeom prst="rect">
                  <a:avLst/>
                </a:prstGeom>
              </p:spPr>
            </p:pic>
            <p:pic>
              <p:nvPicPr>
                <p:cNvPr id="141" name="Picture 140"/>
                <p:cNvPicPr>
                  <a:picLocks noChangeAspect="1"/>
                </p:cNvPicPr>
                <p:nvPr/>
              </p:nvPicPr>
              <p:blipFill>
                <a:blip r:embed="rId11">
                  <a:duotone>
                    <a:prstClr val="black"/>
                    <a:schemeClr val="accent6">
                      <a:lumMod val="50000"/>
                      <a:tint val="45000"/>
                      <a:satMod val="400000"/>
                    </a:schemeClr>
                  </a:duotone>
                </a:blip>
                <a:stretch>
                  <a:fillRect/>
                </a:stretch>
              </p:blipFill>
              <p:spPr>
                <a:xfrm>
                  <a:off x="5765155" y="4397651"/>
                  <a:ext cx="189959" cy="91180"/>
                </a:xfrm>
                <a:prstGeom prst="rect">
                  <a:avLst/>
                </a:prstGeom>
              </p:spPr>
            </p:pic>
          </p:grpSp>
          <p:pic>
            <p:nvPicPr>
              <p:cNvPr id="133" name="Picture 132"/>
              <p:cNvPicPr>
                <a:picLocks noChangeAspect="1"/>
              </p:cNvPicPr>
              <p:nvPr/>
            </p:nvPicPr>
            <p:blipFill>
              <a:blip r:embed="rId11">
                <a:duotone>
                  <a:prstClr val="black"/>
                  <a:schemeClr val="tx2">
                    <a:tint val="45000"/>
                    <a:satMod val="400000"/>
                  </a:schemeClr>
                </a:duotone>
              </a:blip>
              <a:stretch>
                <a:fillRect/>
              </a:stretch>
            </p:blipFill>
            <p:spPr>
              <a:xfrm>
                <a:off x="6782735" y="1873198"/>
                <a:ext cx="484104" cy="399112"/>
              </a:xfrm>
              <a:prstGeom prst="rect">
                <a:avLst/>
              </a:prstGeom>
            </p:spPr>
          </p:pic>
          <p:sp>
            <p:nvSpPr>
              <p:cNvPr id="134" name="TextBox 133"/>
              <p:cNvSpPr txBox="1"/>
              <p:nvPr/>
            </p:nvSpPr>
            <p:spPr>
              <a:xfrm>
                <a:off x="6883957" y="3494388"/>
                <a:ext cx="875932" cy="458781"/>
              </a:xfrm>
              <a:prstGeom prst="rect">
                <a:avLst/>
              </a:prstGeom>
              <a:noFill/>
            </p:spPr>
            <p:txBody>
              <a:bodyPr wrap="square" rtlCol="0">
                <a:spAutoFit/>
              </a:bodyPr>
              <a:lstStyle/>
              <a:p>
                <a:pPr algn="ctr"/>
                <a:r>
                  <a:rPr lang="en-US" sz="1200" dirty="0"/>
                  <a:t>Summary data</a:t>
                </a:r>
              </a:p>
            </p:txBody>
          </p:sp>
          <p:sp>
            <p:nvSpPr>
              <p:cNvPr id="135" name="TextBox 134"/>
              <p:cNvSpPr txBox="1"/>
              <p:nvPr/>
            </p:nvSpPr>
            <p:spPr>
              <a:xfrm>
                <a:off x="6675167" y="3224849"/>
                <a:ext cx="696005" cy="275269"/>
              </a:xfrm>
              <a:prstGeom prst="rect">
                <a:avLst/>
              </a:prstGeom>
              <a:noFill/>
            </p:spPr>
            <p:txBody>
              <a:bodyPr wrap="square" rtlCol="0">
                <a:spAutoFit/>
              </a:bodyPr>
              <a:lstStyle/>
              <a:p>
                <a:pPr algn="ctr"/>
                <a:r>
                  <a:rPr lang="en-US" sz="1200" dirty="0"/>
                  <a:t>Meta data</a:t>
                </a:r>
              </a:p>
            </p:txBody>
          </p:sp>
          <p:sp>
            <p:nvSpPr>
              <p:cNvPr id="136" name="TextBox 135"/>
              <p:cNvSpPr txBox="1"/>
              <p:nvPr/>
            </p:nvSpPr>
            <p:spPr>
              <a:xfrm>
                <a:off x="6235791" y="3504742"/>
                <a:ext cx="696005" cy="275269"/>
              </a:xfrm>
              <a:prstGeom prst="rect">
                <a:avLst/>
              </a:prstGeom>
              <a:noFill/>
            </p:spPr>
            <p:txBody>
              <a:bodyPr wrap="square" rtlCol="0">
                <a:spAutoFit/>
              </a:bodyPr>
              <a:lstStyle/>
              <a:p>
                <a:pPr algn="ctr"/>
                <a:r>
                  <a:rPr lang="en-US" sz="1200" dirty="0"/>
                  <a:t>Raw data</a:t>
                </a:r>
              </a:p>
            </p:txBody>
          </p:sp>
          <p:sp>
            <p:nvSpPr>
              <p:cNvPr id="137" name="TextBox 136"/>
              <p:cNvSpPr txBox="1"/>
              <p:nvPr/>
            </p:nvSpPr>
            <p:spPr>
              <a:xfrm>
                <a:off x="6624608" y="2260978"/>
                <a:ext cx="954455" cy="275269"/>
              </a:xfrm>
              <a:prstGeom prst="rect">
                <a:avLst/>
              </a:prstGeom>
              <a:noFill/>
            </p:spPr>
            <p:txBody>
              <a:bodyPr wrap="square" rtlCol="0">
                <a:spAutoFit/>
              </a:bodyPr>
              <a:lstStyle/>
              <a:p>
                <a:r>
                  <a:rPr lang="en-US" sz="1200" dirty="0"/>
                  <a:t>Historical data</a:t>
                </a:r>
              </a:p>
            </p:txBody>
          </p:sp>
          <p:cxnSp>
            <p:nvCxnSpPr>
              <p:cNvPr id="138" name="Straight Arrow Connector 137"/>
              <p:cNvCxnSpPr/>
              <p:nvPr/>
            </p:nvCxnSpPr>
            <p:spPr>
              <a:xfrm flipV="1">
                <a:off x="7006449" y="2645332"/>
                <a:ext cx="0" cy="26523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3565989" y="6515734"/>
              <a:ext cx="996684"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Sources</a:t>
              </a:r>
            </a:p>
          </p:txBody>
        </p:sp>
        <p:sp>
          <p:nvSpPr>
            <p:cNvPr id="143" name="TextBox 142"/>
            <p:cNvSpPr txBox="1"/>
            <p:nvPr/>
          </p:nvSpPr>
          <p:spPr>
            <a:xfrm>
              <a:off x="4886547" y="6515718"/>
              <a:ext cx="10497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Staging tables</a:t>
              </a:r>
            </a:p>
          </p:txBody>
        </p:sp>
        <p:sp>
          <p:nvSpPr>
            <p:cNvPr id="144" name="TextBox 143"/>
            <p:cNvSpPr txBox="1"/>
            <p:nvPr/>
          </p:nvSpPr>
          <p:spPr>
            <a:xfrm>
              <a:off x="6965585" y="6429769"/>
              <a:ext cx="8113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mart</a:t>
              </a:r>
            </a:p>
          </p:txBody>
        </p:sp>
        <p:sp>
          <p:nvSpPr>
            <p:cNvPr id="145" name="Rectangle 144"/>
            <p:cNvSpPr/>
            <p:nvPr/>
          </p:nvSpPr>
          <p:spPr>
            <a:xfrm>
              <a:off x="600827" y="3388190"/>
              <a:ext cx="2448619" cy="307777"/>
            </a:xfrm>
            <a:prstGeom prst="rect">
              <a:avLst/>
            </a:prstGeom>
          </p:spPr>
          <p:txBody>
            <a:bodyPr wrap="none">
              <a:spAutoFit/>
            </a:bodyPr>
            <a:lstStyle/>
            <a:p>
              <a:r>
                <a:rPr lang="en-US" sz="1400" b="1" dirty="0">
                  <a:solidFill>
                    <a:srgbClr val="002060"/>
                  </a:solidFill>
                </a:rPr>
                <a:t>Automated  Integrated System</a:t>
              </a:r>
            </a:p>
          </p:txBody>
        </p:sp>
        <p:sp>
          <p:nvSpPr>
            <p:cNvPr id="146" name="Rectangle 145"/>
            <p:cNvSpPr/>
            <p:nvPr/>
          </p:nvSpPr>
          <p:spPr>
            <a:xfrm>
              <a:off x="5011368" y="3377155"/>
              <a:ext cx="2301079" cy="307777"/>
            </a:xfrm>
            <a:prstGeom prst="rect">
              <a:avLst/>
            </a:prstGeom>
          </p:spPr>
          <p:txBody>
            <a:bodyPr wrap="none">
              <a:spAutoFit/>
            </a:bodyPr>
            <a:lstStyle/>
            <a:p>
              <a:r>
                <a:rPr lang="en-US" sz="1400" b="1" dirty="0">
                  <a:solidFill>
                    <a:srgbClr val="002060"/>
                  </a:solidFill>
                </a:rPr>
                <a:t>Enterprise Data Architecture</a:t>
              </a:r>
            </a:p>
          </p:txBody>
        </p:sp>
      </p:grpSp>
      <p:sp>
        <p:nvSpPr>
          <p:cNvPr id="147" name="Rectangle 146"/>
          <p:cNvSpPr/>
          <p:nvPr/>
        </p:nvSpPr>
        <p:spPr>
          <a:xfrm>
            <a:off x="9507426" y="3360561"/>
            <a:ext cx="2391617" cy="307777"/>
          </a:xfrm>
          <a:prstGeom prst="rect">
            <a:avLst/>
          </a:prstGeom>
        </p:spPr>
        <p:txBody>
          <a:bodyPr wrap="none">
            <a:spAutoFit/>
          </a:bodyPr>
          <a:lstStyle/>
          <a:p>
            <a:r>
              <a:rPr lang="en-US" sz="1400" b="1" dirty="0">
                <a:solidFill>
                  <a:srgbClr val="002060"/>
                </a:solidFill>
              </a:rPr>
              <a:t>Cloud-based reporting system</a:t>
            </a:r>
          </a:p>
        </p:txBody>
      </p:sp>
      <p:sp>
        <p:nvSpPr>
          <p:cNvPr id="83" name="TextBox 82"/>
          <p:cNvSpPr txBox="1"/>
          <p:nvPr/>
        </p:nvSpPr>
        <p:spPr>
          <a:xfrm>
            <a:off x="10418384" y="6505009"/>
            <a:ext cx="1496694" cy="369332"/>
          </a:xfrm>
          <a:prstGeom prst="rect">
            <a:avLst/>
          </a:prstGeom>
          <a:noFill/>
        </p:spPr>
        <p:txBody>
          <a:bodyPr wrap="square" rtlCol="0">
            <a:spAutoFit/>
          </a:bodyPr>
          <a:lstStyle/>
          <a:p>
            <a:r>
              <a:rPr lang="en-US" dirty="0">
                <a:solidFill>
                  <a:schemeClr val="tx2"/>
                </a:solidFill>
                <a:hlinkClick r:id="rId12" action="ppaction://hlinksldjump"/>
              </a:rPr>
              <a:t>View Details</a:t>
            </a:r>
            <a:endParaRPr lang="en-US" dirty="0">
              <a:solidFill>
                <a:schemeClr val="tx2"/>
              </a:solidFill>
            </a:endParaRPr>
          </a:p>
        </p:txBody>
      </p:sp>
      <p:sp>
        <p:nvSpPr>
          <p:cNvPr id="3" name="Title 2">
            <a:extLst>
              <a:ext uri="{FF2B5EF4-FFF2-40B4-BE49-F238E27FC236}">
                <a16:creationId xmlns:a16="http://schemas.microsoft.com/office/drawing/2014/main" id="{99317B7C-0170-4693-9B5B-1CC896EB1F28}"/>
              </a:ext>
            </a:extLst>
          </p:cNvPr>
          <p:cNvSpPr>
            <a:spLocks noGrp="1"/>
          </p:cNvSpPr>
          <p:nvPr>
            <p:ph type="title"/>
          </p:nvPr>
        </p:nvSpPr>
        <p:spPr/>
        <p:txBody>
          <a:bodyPr>
            <a:normAutofit/>
          </a:bodyPr>
          <a:lstStyle/>
          <a:p>
            <a:r>
              <a:rPr lang="en-US" dirty="0"/>
              <a:t>Case Study 4: Integrated platform for tracking digital metrics</a:t>
            </a:r>
          </a:p>
        </p:txBody>
      </p:sp>
      <p:sp>
        <p:nvSpPr>
          <p:cNvPr id="4" name="Footer Placeholder 3">
            <a:extLst>
              <a:ext uri="{FF2B5EF4-FFF2-40B4-BE49-F238E27FC236}">
                <a16:creationId xmlns:a16="http://schemas.microsoft.com/office/drawing/2014/main" id="{4784AFE5-4A5A-4AC2-ADD3-E0FA004A2A42}"/>
              </a:ext>
            </a:extLst>
          </p:cNvPr>
          <p:cNvSpPr>
            <a:spLocks noGrp="1"/>
          </p:cNvSpPr>
          <p:nvPr>
            <p:ph type="ftr" sz="quarter" idx="11"/>
          </p:nvPr>
        </p:nvSpPr>
        <p:spPr/>
        <p:txBody>
          <a:bodyPr/>
          <a:lstStyle/>
          <a:p>
            <a:r>
              <a:rPr lang="en-US" dirty="0"/>
              <a:t>© LatentView Analytics. Confidential</a:t>
            </a:r>
          </a:p>
        </p:txBody>
      </p:sp>
      <p:sp>
        <p:nvSpPr>
          <p:cNvPr id="5" name="Slide Number Placeholder 4">
            <a:extLst>
              <a:ext uri="{FF2B5EF4-FFF2-40B4-BE49-F238E27FC236}">
                <a16:creationId xmlns:a16="http://schemas.microsoft.com/office/drawing/2014/main" id="{EB5A27D1-FB72-4BE4-A5DE-A2E803D1A7F6}"/>
              </a:ext>
            </a:extLst>
          </p:cNvPr>
          <p:cNvSpPr>
            <a:spLocks noGrp="1"/>
          </p:cNvSpPr>
          <p:nvPr>
            <p:ph type="sldNum" sz="quarter" idx="12"/>
          </p:nvPr>
        </p:nvSpPr>
        <p:spPr/>
        <p:txBody>
          <a:bodyPr/>
          <a:lstStyle/>
          <a:p>
            <a:fld id="{A0C1D9D2-9780-41B5-B48D-9BB1413BC614}" type="slidenum">
              <a:rPr lang="en-US" smtClean="0"/>
              <a:pPr/>
              <a:t>38</a:t>
            </a:fld>
            <a:endParaRPr lang="en-US" dirty="0"/>
          </a:p>
        </p:txBody>
      </p:sp>
    </p:spTree>
    <p:extLst>
      <p:ext uri="{BB962C8B-B14F-4D97-AF65-F5344CB8AC3E}">
        <p14:creationId xmlns:p14="http://schemas.microsoft.com/office/powerpoint/2010/main" val="161372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Appendix</a:t>
            </a:r>
            <a:endParaRPr lang="en-US" sz="4400" dirty="0">
              <a:solidFill>
                <a:schemeClr val="bg1"/>
              </a:solidFill>
            </a:endParaRPr>
          </a:p>
        </p:txBody>
      </p:sp>
    </p:spTree>
    <p:extLst>
      <p:ext uri="{BB962C8B-B14F-4D97-AF65-F5344CB8AC3E}">
        <p14:creationId xmlns:p14="http://schemas.microsoft.com/office/powerpoint/2010/main" val="4209984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8E206714-EFB9-47FF-ADB8-E8C6AA9DAB12}"/>
              </a:ext>
            </a:extLst>
          </p:cNvPr>
          <p:cNvSpPr>
            <a:spLocks noGrp="1"/>
          </p:cNvSpPr>
          <p:nvPr>
            <p:ph type="sldNum" sz="quarter" idx="12"/>
          </p:nvPr>
        </p:nvSpPr>
        <p:spPr/>
        <p:txBody>
          <a:bodyPr/>
          <a:lstStyle/>
          <a:p>
            <a:fld id="{A0C1D9D2-9780-41B5-B48D-9BB1413BC614}" type="slidenum">
              <a:rPr lang="en-US" smtClean="0"/>
              <a:pPr/>
              <a:t>4</a:t>
            </a:fld>
            <a:endParaRPr lang="en-US" dirty="0"/>
          </a:p>
        </p:txBody>
      </p:sp>
      <p:sp>
        <p:nvSpPr>
          <p:cNvPr id="2" name="Title 1">
            <a:extLst>
              <a:ext uri="{FF2B5EF4-FFF2-40B4-BE49-F238E27FC236}">
                <a16:creationId xmlns:a16="http://schemas.microsoft.com/office/drawing/2014/main" id="{5B4A1477-9297-4D34-934F-D59517BA4332}"/>
              </a:ext>
            </a:extLst>
          </p:cNvPr>
          <p:cNvSpPr>
            <a:spLocks noGrp="1"/>
          </p:cNvSpPr>
          <p:nvPr>
            <p:ph type="title"/>
          </p:nvPr>
        </p:nvSpPr>
        <p:spPr/>
        <p:txBody>
          <a:bodyPr>
            <a:normAutofit/>
          </a:bodyPr>
          <a:lstStyle/>
          <a:p>
            <a:r>
              <a:rPr lang="en-IN" dirty="0"/>
              <a:t>LatentView at a Glance</a:t>
            </a:r>
            <a:endParaRPr lang="en-US" dirty="0"/>
          </a:p>
        </p:txBody>
      </p:sp>
      <p:sp>
        <p:nvSpPr>
          <p:cNvPr id="3" name="Rectangle 2">
            <a:extLst>
              <a:ext uri="{FF2B5EF4-FFF2-40B4-BE49-F238E27FC236}">
                <a16:creationId xmlns:a16="http://schemas.microsoft.com/office/drawing/2014/main" id="{343913E7-428E-4F38-8E52-56AD147AA5FD}"/>
              </a:ext>
            </a:extLst>
          </p:cNvPr>
          <p:cNvSpPr/>
          <p:nvPr/>
        </p:nvSpPr>
        <p:spPr>
          <a:xfrm>
            <a:off x="503788" y="4838076"/>
            <a:ext cx="11013864" cy="1654798"/>
          </a:xfrm>
          <a:prstGeom prst="rect">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sysClr val="windowText" lastClr="000000"/>
              </a:solidFill>
              <a:cs typeface="Segoe UI" panose="020B0502040204020203" pitchFamily="34" charset="0"/>
            </a:endParaRPr>
          </a:p>
        </p:txBody>
      </p:sp>
      <p:sp>
        <p:nvSpPr>
          <p:cNvPr id="4" name="Rounded Rectangle 62">
            <a:extLst>
              <a:ext uri="{FF2B5EF4-FFF2-40B4-BE49-F238E27FC236}">
                <a16:creationId xmlns:a16="http://schemas.microsoft.com/office/drawing/2014/main" id="{A7977765-8235-4356-90AA-FC64AA00AC4E}"/>
              </a:ext>
            </a:extLst>
          </p:cNvPr>
          <p:cNvSpPr/>
          <p:nvPr/>
        </p:nvSpPr>
        <p:spPr bwMode="auto">
          <a:xfrm>
            <a:off x="503789" y="2855354"/>
            <a:ext cx="10968879" cy="1714726"/>
          </a:xfrm>
          <a:prstGeom prst="roundRect">
            <a:avLst/>
          </a:prstGeom>
          <a:noFill/>
          <a:ln w="12700">
            <a:solidFill>
              <a:srgbClr val="5A5A5A"/>
            </a:solidFill>
            <a:prstDash val="dash"/>
            <a:round/>
            <a:headEnd/>
            <a:tailEnd/>
          </a:ln>
        </p:spPr>
        <p:txBody>
          <a:bodyPr rtlCol="0" anchor="ctr"/>
          <a:lstStyle/>
          <a:p>
            <a:pPr algn="ctr">
              <a:defRPr/>
            </a:pPr>
            <a:endParaRPr lang="en-IN" kern="0" dirty="0">
              <a:solidFill>
                <a:sysClr val="windowText" lastClr="000000"/>
              </a:solidFill>
              <a:cs typeface="Segoe UI" panose="020B0502040204020203" pitchFamily="34" charset="0"/>
            </a:endParaRPr>
          </a:p>
        </p:txBody>
      </p:sp>
      <p:pic>
        <p:nvPicPr>
          <p:cNvPr id="5" name="Picture 4">
            <a:extLst>
              <a:ext uri="{FF2B5EF4-FFF2-40B4-BE49-F238E27FC236}">
                <a16:creationId xmlns:a16="http://schemas.microsoft.com/office/drawing/2014/main" id="{48E806FC-63A8-44B4-9AEB-7DD10FB654CE}"/>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96013" y="2914151"/>
            <a:ext cx="838842" cy="829546"/>
          </a:xfrm>
          <a:prstGeom prst="rect">
            <a:avLst/>
          </a:prstGeom>
        </p:spPr>
      </p:pic>
      <p:sp>
        <p:nvSpPr>
          <p:cNvPr id="6" name="Rectangle 5">
            <a:extLst>
              <a:ext uri="{FF2B5EF4-FFF2-40B4-BE49-F238E27FC236}">
                <a16:creationId xmlns:a16="http://schemas.microsoft.com/office/drawing/2014/main" id="{ED885D37-5890-43B3-90B4-3FF39F446EFD}"/>
              </a:ext>
            </a:extLst>
          </p:cNvPr>
          <p:cNvSpPr/>
          <p:nvPr/>
        </p:nvSpPr>
        <p:spPr>
          <a:xfrm>
            <a:off x="458806" y="2439906"/>
            <a:ext cx="6157846" cy="2793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lumMod val="85000"/>
                    <a:lumOff val="15000"/>
                  </a:srgbClr>
                </a:solidFill>
                <a:cs typeface="Segoe UI" panose="020B0502040204020203" pitchFamily="34" charset="0"/>
              </a:rPr>
              <a:t>Awards</a:t>
            </a:r>
          </a:p>
        </p:txBody>
      </p:sp>
      <p:sp>
        <p:nvSpPr>
          <p:cNvPr id="7" name="Rectangle 6">
            <a:extLst>
              <a:ext uri="{FF2B5EF4-FFF2-40B4-BE49-F238E27FC236}">
                <a16:creationId xmlns:a16="http://schemas.microsoft.com/office/drawing/2014/main" id="{63E03A36-A3CB-4C3A-AFD0-3F641D4F1DA2}"/>
              </a:ext>
            </a:extLst>
          </p:cNvPr>
          <p:cNvSpPr/>
          <p:nvPr/>
        </p:nvSpPr>
        <p:spPr>
          <a:xfrm>
            <a:off x="458805" y="851262"/>
            <a:ext cx="11013864" cy="1205439"/>
          </a:xfrm>
          <a:prstGeom prst="rect">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prstClr val="white"/>
              </a:solidFill>
              <a:cs typeface="Segoe UI" panose="020B0502040204020203" pitchFamily="34" charset="0"/>
            </a:endParaRPr>
          </a:p>
        </p:txBody>
      </p:sp>
      <p:grpSp>
        <p:nvGrpSpPr>
          <p:cNvPr id="8" name="Group 45">
            <a:extLst>
              <a:ext uri="{FF2B5EF4-FFF2-40B4-BE49-F238E27FC236}">
                <a16:creationId xmlns:a16="http://schemas.microsoft.com/office/drawing/2014/main" id="{CED2E739-097C-4465-B8C7-4848C3288D04}"/>
              </a:ext>
            </a:extLst>
          </p:cNvPr>
          <p:cNvGrpSpPr>
            <a:grpSpLocks noChangeAspect="1"/>
          </p:cNvGrpSpPr>
          <p:nvPr/>
        </p:nvGrpSpPr>
        <p:grpSpPr>
          <a:xfrm>
            <a:off x="3825201" y="1015228"/>
            <a:ext cx="2339399" cy="941618"/>
            <a:chOff x="355186" y="1252038"/>
            <a:chExt cx="1632215" cy="830027"/>
          </a:xfrm>
        </p:grpSpPr>
        <p:sp>
          <p:nvSpPr>
            <p:cNvPr id="9" name="Rectangle 8">
              <a:extLst>
                <a:ext uri="{FF2B5EF4-FFF2-40B4-BE49-F238E27FC236}">
                  <a16:creationId xmlns:a16="http://schemas.microsoft.com/office/drawing/2014/main" id="{DEA28B61-4597-4D87-B2E0-806F884E5DB8}"/>
                </a:ext>
              </a:extLst>
            </p:cNvPr>
            <p:cNvSpPr/>
            <p:nvPr/>
          </p:nvSpPr>
          <p:spPr>
            <a:xfrm>
              <a:off x="530412" y="1311749"/>
              <a:ext cx="726083" cy="678255"/>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550</a:t>
              </a:r>
            </a:p>
          </p:txBody>
        </p:sp>
        <p:sp>
          <p:nvSpPr>
            <p:cNvPr id="10" name="TextBox 9">
              <a:extLst>
                <a:ext uri="{FF2B5EF4-FFF2-40B4-BE49-F238E27FC236}">
                  <a16:creationId xmlns:a16="http://schemas.microsoft.com/office/drawing/2014/main" id="{67F03152-477A-425A-8315-55ACBFD21A2D}"/>
                </a:ext>
              </a:extLst>
            </p:cNvPr>
            <p:cNvSpPr txBox="1"/>
            <p:nvPr/>
          </p:nvSpPr>
          <p:spPr>
            <a:xfrm>
              <a:off x="355186" y="1252038"/>
              <a:ext cx="748188"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Over</a:t>
              </a:r>
              <a:endParaRPr lang="en-IN" sz="1400" kern="0" dirty="0">
                <a:solidFill>
                  <a:prstClr val="white"/>
                </a:solidFill>
                <a:cs typeface="Segoe UI" panose="020B0502040204020203" pitchFamily="34" charset="0"/>
              </a:endParaRPr>
            </a:p>
          </p:txBody>
        </p:sp>
        <p:sp>
          <p:nvSpPr>
            <p:cNvPr id="11" name="TextBox 10">
              <a:extLst>
                <a:ext uri="{FF2B5EF4-FFF2-40B4-BE49-F238E27FC236}">
                  <a16:creationId xmlns:a16="http://schemas.microsoft.com/office/drawing/2014/main" id="{462B134A-A3B6-4C2C-80A1-31DEAF9750B9}"/>
                </a:ext>
              </a:extLst>
            </p:cNvPr>
            <p:cNvSpPr txBox="1"/>
            <p:nvPr/>
          </p:nvSpPr>
          <p:spPr>
            <a:xfrm>
              <a:off x="384222" y="1810763"/>
              <a:ext cx="1603179" cy="271302"/>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People Strong</a:t>
              </a:r>
              <a:endParaRPr lang="en-IN" sz="1400" kern="0" dirty="0">
                <a:solidFill>
                  <a:prstClr val="white"/>
                </a:solidFill>
                <a:cs typeface="Segoe UI" panose="020B0502040204020203" pitchFamily="34" charset="0"/>
              </a:endParaRPr>
            </a:p>
          </p:txBody>
        </p:sp>
      </p:grpSp>
      <p:grpSp>
        <p:nvGrpSpPr>
          <p:cNvPr id="12" name="Group 45">
            <a:extLst>
              <a:ext uri="{FF2B5EF4-FFF2-40B4-BE49-F238E27FC236}">
                <a16:creationId xmlns:a16="http://schemas.microsoft.com/office/drawing/2014/main" id="{EEFAF1E8-946D-4930-BB09-249C46A0CB4B}"/>
              </a:ext>
            </a:extLst>
          </p:cNvPr>
          <p:cNvGrpSpPr>
            <a:grpSpLocks noChangeAspect="1"/>
          </p:cNvGrpSpPr>
          <p:nvPr/>
        </p:nvGrpSpPr>
        <p:grpSpPr>
          <a:xfrm>
            <a:off x="6201049" y="991980"/>
            <a:ext cx="3983586" cy="988114"/>
            <a:chOff x="-69566" y="1312278"/>
            <a:chExt cx="2500257" cy="871014"/>
          </a:xfrm>
        </p:grpSpPr>
        <p:sp>
          <p:nvSpPr>
            <p:cNvPr id="13" name="Rectangle 12">
              <a:extLst>
                <a:ext uri="{FF2B5EF4-FFF2-40B4-BE49-F238E27FC236}">
                  <a16:creationId xmlns:a16="http://schemas.microsoft.com/office/drawing/2014/main" id="{C359EBD1-CB2A-4F3E-9CFA-3F3DC3B1E08B}"/>
                </a:ext>
              </a:extLst>
            </p:cNvPr>
            <p:cNvSpPr/>
            <p:nvPr/>
          </p:nvSpPr>
          <p:spPr>
            <a:xfrm>
              <a:off x="357641" y="1439090"/>
              <a:ext cx="989206" cy="678256"/>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90+ %</a:t>
              </a:r>
            </a:p>
          </p:txBody>
        </p:sp>
        <p:sp>
          <p:nvSpPr>
            <p:cNvPr id="14" name="TextBox 13">
              <a:extLst>
                <a:ext uri="{FF2B5EF4-FFF2-40B4-BE49-F238E27FC236}">
                  <a16:creationId xmlns:a16="http://schemas.microsoft.com/office/drawing/2014/main" id="{F337B29E-15EF-4796-B230-BA5FE10FD0CE}"/>
                </a:ext>
              </a:extLst>
            </p:cNvPr>
            <p:cNvSpPr txBox="1"/>
            <p:nvPr/>
          </p:nvSpPr>
          <p:spPr>
            <a:xfrm>
              <a:off x="-69566" y="1312278"/>
              <a:ext cx="2500257" cy="271303"/>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Growing at an average of over </a:t>
              </a:r>
              <a:endParaRPr lang="en-IN" sz="1400" kern="0" dirty="0">
                <a:solidFill>
                  <a:prstClr val="white"/>
                </a:solidFill>
                <a:cs typeface="Segoe UI" panose="020B0502040204020203" pitchFamily="34" charset="0"/>
              </a:endParaRPr>
            </a:p>
          </p:txBody>
        </p:sp>
        <p:sp>
          <p:nvSpPr>
            <p:cNvPr id="15" name="TextBox 14">
              <a:extLst>
                <a:ext uri="{FF2B5EF4-FFF2-40B4-BE49-F238E27FC236}">
                  <a16:creationId xmlns:a16="http://schemas.microsoft.com/office/drawing/2014/main" id="{277E6D8E-922E-4751-879C-7BA78CC6CF04}"/>
                </a:ext>
              </a:extLst>
            </p:cNvPr>
            <p:cNvSpPr txBox="1"/>
            <p:nvPr/>
          </p:nvSpPr>
          <p:spPr>
            <a:xfrm>
              <a:off x="2847" y="1911989"/>
              <a:ext cx="2070877" cy="271303"/>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YoY over last 5 years</a:t>
              </a:r>
              <a:endParaRPr lang="en-IN" sz="1400" kern="0" dirty="0">
                <a:solidFill>
                  <a:prstClr val="white"/>
                </a:solidFill>
                <a:cs typeface="Segoe UI" panose="020B0502040204020203" pitchFamily="34" charset="0"/>
              </a:endParaRPr>
            </a:p>
          </p:txBody>
        </p:sp>
      </p:grpSp>
      <p:grpSp>
        <p:nvGrpSpPr>
          <p:cNvPr id="16" name="Group 15">
            <a:extLst>
              <a:ext uri="{FF2B5EF4-FFF2-40B4-BE49-F238E27FC236}">
                <a16:creationId xmlns:a16="http://schemas.microsoft.com/office/drawing/2014/main" id="{D621F3B7-24D4-47E6-8C70-48ED42755AE9}"/>
              </a:ext>
            </a:extLst>
          </p:cNvPr>
          <p:cNvGrpSpPr/>
          <p:nvPr/>
        </p:nvGrpSpPr>
        <p:grpSpPr>
          <a:xfrm>
            <a:off x="479073" y="920488"/>
            <a:ext cx="3047416" cy="1130111"/>
            <a:chOff x="-165652" y="1593588"/>
            <a:chExt cx="2303964" cy="1130111"/>
          </a:xfrm>
        </p:grpSpPr>
        <p:grpSp>
          <p:nvGrpSpPr>
            <p:cNvPr id="17" name="Group 45">
              <a:extLst>
                <a:ext uri="{FF2B5EF4-FFF2-40B4-BE49-F238E27FC236}">
                  <a16:creationId xmlns:a16="http://schemas.microsoft.com/office/drawing/2014/main" id="{BBC8461F-BED1-46A6-8FF1-418D8CFAA1B4}"/>
                </a:ext>
              </a:extLst>
            </p:cNvPr>
            <p:cNvGrpSpPr>
              <a:grpSpLocks noChangeAspect="1"/>
            </p:cNvGrpSpPr>
            <p:nvPr/>
          </p:nvGrpSpPr>
          <p:grpSpPr>
            <a:xfrm>
              <a:off x="-12218" y="1593588"/>
              <a:ext cx="1641920" cy="842367"/>
              <a:chOff x="-337017" y="1259482"/>
              <a:chExt cx="1487902" cy="742537"/>
            </a:xfrm>
          </p:grpSpPr>
          <p:sp>
            <p:nvSpPr>
              <p:cNvPr id="19" name="Rectangle 18">
                <a:extLst>
                  <a:ext uri="{FF2B5EF4-FFF2-40B4-BE49-F238E27FC236}">
                    <a16:creationId xmlns:a16="http://schemas.microsoft.com/office/drawing/2014/main" id="{C0E5247F-C214-4EBF-A571-53D529F604CB}"/>
                  </a:ext>
                </a:extLst>
              </p:cNvPr>
              <p:cNvSpPr/>
              <p:nvPr/>
            </p:nvSpPr>
            <p:spPr>
              <a:xfrm>
                <a:off x="-54051" y="1323765"/>
                <a:ext cx="908471" cy="678254"/>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2006</a:t>
                </a:r>
              </a:p>
            </p:txBody>
          </p:sp>
          <p:sp>
            <p:nvSpPr>
              <p:cNvPr id="20" name="TextBox 19">
                <a:extLst>
                  <a:ext uri="{FF2B5EF4-FFF2-40B4-BE49-F238E27FC236}">
                    <a16:creationId xmlns:a16="http://schemas.microsoft.com/office/drawing/2014/main" id="{1611EBDE-4C99-4785-A8B4-8255FEBDF9CF}"/>
                  </a:ext>
                </a:extLst>
              </p:cNvPr>
              <p:cNvSpPr txBox="1"/>
              <p:nvPr/>
            </p:nvSpPr>
            <p:spPr>
              <a:xfrm>
                <a:off x="-337017" y="1259482"/>
                <a:ext cx="1487902"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Founded in</a:t>
                </a:r>
                <a:endParaRPr lang="en-IN" sz="1400" kern="0" dirty="0">
                  <a:solidFill>
                    <a:prstClr val="white"/>
                  </a:solidFill>
                  <a:cs typeface="Segoe UI" panose="020B0502040204020203" pitchFamily="34" charset="0"/>
                </a:endParaRPr>
              </a:p>
            </p:txBody>
          </p:sp>
        </p:grpSp>
        <p:sp>
          <p:nvSpPr>
            <p:cNvPr id="18" name="TextBox 17">
              <a:extLst>
                <a:ext uri="{FF2B5EF4-FFF2-40B4-BE49-F238E27FC236}">
                  <a16:creationId xmlns:a16="http://schemas.microsoft.com/office/drawing/2014/main" id="{952CD24C-7040-46F7-88E1-541B98A118D1}"/>
                </a:ext>
              </a:extLst>
            </p:cNvPr>
            <p:cNvSpPr txBox="1"/>
            <p:nvPr/>
          </p:nvSpPr>
          <p:spPr>
            <a:xfrm>
              <a:off x="-165652" y="2200479"/>
              <a:ext cx="2303964" cy="523220"/>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San Jose, Chicago, Princeton, London, Bangalore, Chennai, Singapore</a:t>
              </a:r>
              <a:endParaRPr lang="en-IN" sz="1400" kern="0" dirty="0">
                <a:solidFill>
                  <a:prstClr val="white"/>
                </a:solidFill>
                <a:cs typeface="Segoe UI" panose="020B0502040204020203" pitchFamily="34" charset="0"/>
              </a:endParaRPr>
            </a:p>
          </p:txBody>
        </p:sp>
      </p:grpSp>
      <p:grpSp>
        <p:nvGrpSpPr>
          <p:cNvPr id="21" name="Group 45">
            <a:extLst>
              <a:ext uri="{FF2B5EF4-FFF2-40B4-BE49-F238E27FC236}">
                <a16:creationId xmlns:a16="http://schemas.microsoft.com/office/drawing/2014/main" id="{CDF84103-FACA-4913-8FC1-A92F09F30387}"/>
              </a:ext>
            </a:extLst>
          </p:cNvPr>
          <p:cNvGrpSpPr>
            <a:grpSpLocks noChangeAspect="1"/>
          </p:cNvGrpSpPr>
          <p:nvPr/>
        </p:nvGrpSpPr>
        <p:grpSpPr>
          <a:xfrm>
            <a:off x="9290035" y="1039845"/>
            <a:ext cx="2442048" cy="892384"/>
            <a:chOff x="353856" y="1273114"/>
            <a:chExt cx="1703834" cy="786628"/>
          </a:xfrm>
        </p:grpSpPr>
        <p:sp>
          <p:nvSpPr>
            <p:cNvPr id="22" name="Rectangle 21">
              <a:extLst>
                <a:ext uri="{FF2B5EF4-FFF2-40B4-BE49-F238E27FC236}">
                  <a16:creationId xmlns:a16="http://schemas.microsoft.com/office/drawing/2014/main" id="{26E6FA3B-668D-42F2-8AA0-02FB89AC4223}"/>
                </a:ext>
              </a:extLst>
            </p:cNvPr>
            <p:cNvSpPr/>
            <p:nvPr/>
          </p:nvSpPr>
          <p:spPr>
            <a:xfrm>
              <a:off x="515828" y="1342032"/>
              <a:ext cx="722727" cy="678255"/>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30+</a:t>
              </a:r>
            </a:p>
          </p:txBody>
        </p:sp>
        <p:sp>
          <p:nvSpPr>
            <p:cNvPr id="23" name="TextBox 22">
              <a:extLst>
                <a:ext uri="{FF2B5EF4-FFF2-40B4-BE49-F238E27FC236}">
                  <a16:creationId xmlns:a16="http://schemas.microsoft.com/office/drawing/2014/main" id="{186AF396-A8C2-4FE7-B89B-9C6834A1CBB4}"/>
                </a:ext>
              </a:extLst>
            </p:cNvPr>
            <p:cNvSpPr txBox="1"/>
            <p:nvPr/>
          </p:nvSpPr>
          <p:spPr>
            <a:xfrm>
              <a:off x="353856" y="1273114"/>
              <a:ext cx="748188"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Work with</a:t>
              </a:r>
              <a:endParaRPr lang="en-IN" sz="1400" kern="0" dirty="0">
                <a:solidFill>
                  <a:prstClr val="white"/>
                </a:solidFill>
                <a:cs typeface="Segoe UI" panose="020B0502040204020203" pitchFamily="34" charset="0"/>
              </a:endParaRPr>
            </a:p>
          </p:txBody>
        </p:sp>
        <p:sp>
          <p:nvSpPr>
            <p:cNvPr id="24" name="TextBox 23">
              <a:extLst>
                <a:ext uri="{FF2B5EF4-FFF2-40B4-BE49-F238E27FC236}">
                  <a16:creationId xmlns:a16="http://schemas.microsoft.com/office/drawing/2014/main" id="{B674CC05-5E9F-4A28-AA37-F41FE6893A61}"/>
                </a:ext>
              </a:extLst>
            </p:cNvPr>
            <p:cNvSpPr txBox="1"/>
            <p:nvPr/>
          </p:nvSpPr>
          <p:spPr>
            <a:xfrm>
              <a:off x="454511" y="1788439"/>
              <a:ext cx="1603179" cy="271303"/>
            </a:xfrm>
            <a:prstGeom prst="rect">
              <a:avLst/>
            </a:prstGeom>
            <a:noFill/>
          </p:spPr>
          <p:txBody>
            <a:bodyPr wrap="square" rtlCol="0" anchor="ctr">
              <a:spAutoFit/>
            </a:bodyPr>
            <a:lstStyle/>
            <a:p>
              <a:pPr algn="ctr">
                <a:defRPr/>
              </a:pPr>
              <a:r>
                <a:rPr lang="en-US" sz="1400" b="1" kern="0" dirty="0">
                  <a:solidFill>
                    <a:prstClr val="white"/>
                  </a:solidFill>
                  <a:cs typeface="Segoe UI" panose="020B0502040204020203" pitchFamily="34" charset="0"/>
                </a:rPr>
                <a:t>Fortune 500 Firms</a:t>
              </a:r>
              <a:endParaRPr lang="en-IN" sz="1400" b="1" kern="0" dirty="0">
                <a:solidFill>
                  <a:prstClr val="white"/>
                </a:solidFill>
                <a:cs typeface="Segoe UI" panose="020B0502040204020203" pitchFamily="34" charset="0"/>
              </a:endParaRPr>
            </a:p>
          </p:txBody>
        </p:sp>
      </p:grpSp>
      <p:grpSp>
        <p:nvGrpSpPr>
          <p:cNvPr id="25" name="Group 24">
            <a:extLst>
              <a:ext uri="{FF2B5EF4-FFF2-40B4-BE49-F238E27FC236}">
                <a16:creationId xmlns:a16="http://schemas.microsoft.com/office/drawing/2014/main" id="{91B5A650-6861-4412-951B-DBBAE958A304}"/>
              </a:ext>
            </a:extLst>
          </p:cNvPr>
          <p:cNvGrpSpPr/>
          <p:nvPr/>
        </p:nvGrpSpPr>
        <p:grpSpPr>
          <a:xfrm>
            <a:off x="662299" y="3124355"/>
            <a:ext cx="1770397" cy="660993"/>
            <a:chOff x="688396" y="3313525"/>
            <a:chExt cx="1770397" cy="660993"/>
          </a:xfrm>
        </p:grpSpPr>
        <p:sp>
          <p:nvSpPr>
            <p:cNvPr id="26" name="TextBox 25">
              <a:extLst>
                <a:ext uri="{FF2B5EF4-FFF2-40B4-BE49-F238E27FC236}">
                  <a16:creationId xmlns:a16="http://schemas.microsoft.com/office/drawing/2014/main" id="{9223CA70-4AC1-4B25-A8E1-C51FBEC603D3}"/>
                </a:ext>
              </a:extLst>
            </p:cNvPr>
            <p:cNvSpPr txBox="1"/>
            <p:nvPr/>
          </p:nvSpPr>
          <p:spPr>
            <a:xfrm>
              <a:off x="845497" y="3712908"/>
              <a:ext cx="1613296" cy="261610"/>
            </a:xfrm>
            <a:prstGeom prst="rect">
              <a:avLst/>
            </a:prstGeom>
            <a:noFill/>
          </p:spPr>
          <p:txBody>
            <a:bodyPr wrap="square" rtlCol="0">
              <a:spAutoFit/>
            </a:bodyPr>
            <a:lstStyle/>
            <a:p>
              <a:pPr algn="r">
                <a:defRPr/>
              </a:pPr>
              <a:r>
                <a:rPr lang="en-IN" sz="1050" i="1" kern="0" dirty="0">
                  <a:solidFill>
                    <a:srgbClr val="17436A"/>
                  </a:solidFill>
                  <a:cs typeface="Segoe UI" panose="020B0502040204020203" pitchFamily="34" charset="0"/>
                </a:rPr>
                <a:t>2009-2017</a:t>
              </a:r>
            </a:p>
          </p:txBody>
        </p:sp>
        <p:pic>
          <p:nvPicPr>
            <p:cNvPr id="27" name="Picture 26">
              <a:extLst>
                <a:ext uri="{FF2B5EF4-FFF2-40B4-BE49-F238E27FC236}">
                  <a16:creationId xmlns:a16="http://schemas.microsoft.com/office/drawing/2014/main" id="{7C83A6B4-2C2E-45C4-98A9-094DECFE8C94}"/>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8396" y="3313525"/>
              <a:ext cx="1712019" cy="473111"/>
            </a:xfrm>
            <a:prstGeom prst="rect">
              <a:avLst/>
            </a:prstGeom>
          </p:spPr>
        </p:pic>
      </p:grpSp>
      <p:pic>
        <p:nvPicPr>
          <p:cNvPr id="28" name="Picture 2" descr="Image result for microsoft gold partner">
            <a:extLst>
              <a:ext uri="{FF2B5EF4-FFF2-40B4-BE49-F238E27FC236}">
                <a16:creationId xmlns:a16="http://schemas.microsoft.com/office/drawing/2014/main" id="{C55C3995-6090-430C-8561-E69F1C7C8E89}"/>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67763" y="3897181"/>
            <a:ext cx="1809373" cy="51576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http://www.indiaemerging20.com/images/logo-mobile.png">
            <a:extLst>
              <a:ext uri="{FF2B5EF4-FFF2-40B4-BE49-F238E27FC236}">
                <a16:creationId xmlns:a16="http://schemas.microsoft.com/office/drawing/2014/main" id="{B0550478-E35B-4002-B173-9D12582193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1592" y="3752954"/>
            <a:ext cx="1868461" cy="49236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F6FA05A8-5DCB-4B74-9A0F-734742D6A45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64445" y="2661432"/>
            <a:ext cx="2895600" cy="1409700"/>
          </a:xfrm>
          <a:prstGeom prst="rect">
            <a:avLst/>
          </a:prstGeom>
        </p:spPr>
      </p:pic>
      <p:pic>
        <p:nvPicPr>
          <p:cNvPr id="31" name="Picture 30">
            <a:extLst>
              <a:ext uri="{FF2B5EF4-FFF2-40B4-BE49-F238E27FC236}">
                <a16:creationId xmlns:a16="http://schemas.microsoft.com/office/drawing/2014/main" id="{5087C7E6-FFB9-433F-AB24-113023DEB1D6}"/>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00883" y="3118102"/>
            <a:ext cx="1530546" cy="569796"/>
          </a:xfrm>
          <a:prstGeom prst="rect">
            <a:avLst/>
          </a:prstGeom>
        </p:spPr>
      </p:pic>
      <p:sp>
        <p:nvSpPr>
          <p:cNvPr id="32" name="Rectangle 31">
            <a:extLst>
              <a:ext uri="{FF2B5EF4-FFF2-40B4-BE49-F238E27FC236}">
                <a16:creationId xmlns:a16="http://schemas.microsoft.com/office/drawing/2014/main" id="{8CAFCF22-2161-4DDE-ADE6-BCA4CC68BED9}"/>
              </a:ext>
            </a:extLst>
          </p:cNvPr>
          <p:cNvSpPr/>
          <p:nvPr/>
        </p:nvSpPr>
        <p:spPr>
          <a:xfrm>
            <a:off x="6654885" y="5257152"/>
            <a:ext cx="1616596" cy="984885"/>
          </a:xfrm>
          <a:prstGeom prst="rect">
            <a:avLst/>
          </a:prstGeom>
        </p:spPr>
        <p:txBody>
          <a:bodyPr wrap="none">
            <a:spAutoFit/>
          </a:bodyPr>
          <a:lstStyle/>
          <a:p>
            <a:pPr>
              <a:defRPr/>
            </a:pPr>
            <a:r>
              <a:rPr lang="en-US" sz="1400" kern="0" dirty="0">
                <a:solidFill>
                  <a:prstClr val="white"/>
                </a:solidFill>
                <a:cs typeface="Segoe UI" panose="020B0502040204020203" pitchFamily="34" charset="0"/>
              </a:rPr>
              <a:t>Repeat business at </a:t>
            </a:r>
          </a:p>
          <a:p>
            <a:pPr>
              <a:defRPr/>
            </a:pPr>
            <a:r>
              <a:rPr lang="en-US" sz="4400" b="1" kern="0" dirty="0">
                <a:solidFill>
                  <a:prstClr val="white"/>
                </a:solidFill>
                <a:cs typeface="Segoe UI" panose="020B0502040204020203" pitchFamily="34" charset="0"/>
              </a:rPr>
              <a:t>&gt;85%</a:t>
            </a:r>
          </a:p>
        </p:txBody>
      </p:sp>
      <p:grpSp>
        <p:nvGrpSpPr>
          <p:cNvPr id="33" name="Group 32">
            <a:extLst>
              <a:ext uri="{FF2B5EF4-FFF2-40B4-BE49-F238E27FC236}">
                <a16:creationId xmlns:a16="http://schemas.microsoft.com/office/drawing/2014/main" id="{1A87DDFA-4A88-41A4-A73E-1B73D93AFE68}"/>
              </a:ext>
            </a:extLst>
          </p:cNvPr>
          <p:cNvGrpSpPr/>
          <p:nvPr/>
        </p:nvGrpSpPr>
        <p:grpSpPr>
          <a:xfrm>
            <a:off x="3684496" y="5162343"/>
            <a:ext cx="2488635" cy="1174503"/>
            <a:chOff x="3132695" y="5341858"/>
            <a:chExt cx="2488635" cy="1174503"/>
          </a:xfrm>
        </p:grpSpPr>
        <p:sp>
          <p:nvSpPr>
            <p:cNvPr id="34" name="Rectangle 33">
              <a:extLst>
                <a:ext uri="{FF2B5EF4-FFF2-40B4-BE49-F238E27FC236}">
                  <a16:creationId xmlns:a16="http://schemas.microsoft.com/office/drawing/2014/main" id="{FD3F5559-6234-4BDE-AA60-D4A2F8A4DBBD}"/>
                </a:ext>
              </a:extLst>
            </p:cNvPr>
            <p:cNvSpPr/>
            <p:nvPr/>
          </p:nvSpPr>
          <p:spPr>
            <a:xfrm>
              <a:off x="3132695" y="5341858"/>
              <a:ext cx="2488635" cy="769441"/>
            </a:xfrm>
            <a:prstGeom prst="rect">
              <a:avLst/>
            </a:prstGeom>
          </p:spPr>
          <p:txBody>
            <a:bodyPr wrap="square">
              <a:spAutoFit/>
            </a:bodyPr>
            <a:lstStyle/>
            <a:p>
              <a:pPr algn="ctr">
                <a:defRPr/>
              </a:pPr>
              <a:r>
                <a:rPr lang="en-IN" sz="4400" b="1" kern="0" dirty="0">
                  <a:solidFill>
                    <a:prstClr val="white"/>
                  </a:solidFill>
                  <a:cs typeface="Segoe UI" panose="020B0502040204020203" pitchFamily="34" charset="0"/>
                </a:rPr>
                <a:t>5%</a:t>
              </a:r>
              <a:endParaRPr lang="en-IN" sz="1400" b="1" dirty="0">
                <a:solidFill>
                  <a:prstClr val="white"/>
                </a:solidFill>
                <a:ea typeface="Fira Sans"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BB7AEC4-5EA8-4271-B565-E69886EC89EE}"/>
                </a:ext>
              </a:extLst>
            </p:cNvPr>
            <p:cNvSpPr/>
            <p:nvPr/>
          </p:nvSpPr>
          <p:spPr>
            <a:xfrm>
              <a:off x="3192915" y="5993141"/>
              <a:ext cx="2260395"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Re-investment in Research and Development</a:t>
              </a:r>
            </a:p>
          </p:txBody>
        </p:sp>
      </p:grpSp>
      <p:grpSp>
        <p:nvGrpSpPr>
          <p:cNvPr id="36" name="Group 35">
            <a:extLst>
              <a:ext uri="{FF2B5EF4-FFF2-40B4-BE49-F238E27FC236}">
                <a16:creationId xmlns:a16="http://schemas.microsoft.com/office/drawing/2014/main" id="{290B119C-2452-4468-8240-A6ADB7D0D636}"/>
              </a:ext>
            </a:extLst>
          </p:cNvPr>
          <p:cNvGrpSpPr/>
          <p:nvPr/>
        </p:nvGrpSpPr>
        <p:grpSpPr>
          <a:xfrm>
            <a:off x="8627440" y="5138694"/>
            <a:ext cx="2970155" cy="1221801"/>
            <a:chOff x="8863925" y="5294560"/>
            <a:chExt cx="2970155" cy="1221801"/>
          </a:xfrm>
        </p:grpSpPr>
        <p:sp>
          <p:nvSpPr>
            <p:cNvPr id="37" name="Rectangle 36">
              <a:extLst>
                <a:ext uri="{FF2B5EF4-FFF2-40B4-BE49-F238E27FC236}">
                  <a16:creationId xmlns:a16="http://schemas.microsoft.com/office/drawing/2014/main" id="{1B44FA24-4A13-47E1-A1A6-0739B1C962E0}"/>
                </a:ext>
              </a:extLst>
            </p:cNvPr>
            <p:cNvSpPr/>
            <p:nvPr/>
          </p:nvSpPr>
          <p:spPr>
            <a:xfrm>
              <a:off x="8863925" y="5993141"/>
              <a:ext cx="2970155"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top technology companies engage with us</a:t>
              </a:r>
            </a:p>
          </p:txBody>
        </p:sp>
        <p:sp>
          <p:nvSpPr>
            <p:cNvPr id="38" name="Rectangle 37">
              <a:extLst>
                <a:ext uri="{FF2B5EF4-FFF2-40B4-BE49-F238E27FC236}">
                  <a16:creationId xmlns:a16="http://schemas.microsoft.com/office/drawing/2014/main" id="{A2DC2EE4-B018-4BDE-9658-BC1806DB605E}"/>
                </a:ext>
              </a:extLst>
            </p:cNvPr>
            <p:cNvSpPr/>
            <p:nvPr/>
          </p:nvSpPr>
          <p:spPr>
            <a:xfrm>
              <a:off x="9587483" y="5294560"/>
              <a:ext cx="1125629" cy="769441"/>
            </a:xfrm>
            <a:prstGeom prst="rect">
              <a:avLst/>
            </a:prstGeom>
          </p:spPr>
          <p:txBody>
            <a:bodyPr wrap="none">
              <a:spAutoFit/>
            </a:bodyPr>
            <a:lstStyle/>
            <a:p>
              <a:pPr>
                <a:defRPr/>
              </a:pPr>
              <a:r>
                <a:rPr lang="en-IN" sz="4400" b="1" kern="0" dirty="0">
                  <a:solidFill>
                    <a:prstClr val="white"/>
                  </a:solidFill>
                  <a:cs typeface="Segoe UI" panose="020B0502040204020203" pitchFamily="34" charset="0"/>
                </a:rPr>
                <a:t>4/5 </a:t>
              </a:r>
              <a:endParaRPr lang="en-US" sz="4400" b="1" kern="0" dirty="0">
                <a:solidFill>
                  <a:prstClr val="white"/>
                </a:solidFill>
                <a:cs typeface="Segoe UI" panose="020B0502040204020203" pitchFamily="34" charset="0"/>
              </a:endParaRPr>
            </a:p>
          </p:txBody>
        </p:sp>
      </p:grpSp>
      <p:sp>
        <p:nvSpPr>
          <p:cNvPr id="39" name="Rectangle 38">
            <a:extLst>
              <a:ext uri="{FF2B5EF4-FFF2-40B4-BE49-F238E27FC236}">
                <a16:creationId xmlns:a16="http://schemas.microsoft.com/office/drawing/2014/main" id="{4D3F3D5E-D843-4F8C-91D9-CCB2EAD51B36}"/>
              </a:ext>
            </a:extLst>
          </p:cNvPr>
          <p:cNvSpPr/>
          <p:nvPr/>
        </p:nvSpPr>
        <p:spPr>
          <a:xfrm>
            <a:off x="6881707" y="2438653"/>
            <a:ext cx="4590961" cy="2758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lumMod val="85000"/>
                    <a:lumOff val="15000"/>
                  </a:srgbClr>
                </a:solidFill>
                <a:cs typeface="Segoe UI" panose="020B0502040204020203" pitchFamily="34" charset="0"/>
              </a:rPr>
              <a:t>Recognition</a:t>
            </a:r>
          </a:p>
        </p:txBody>
      </p:sp>
      <p:grpSp>
        <p:nvGrpSpPr>
          <p:cNvPr id="40" name="Group 39">
            <a:extLst>
              <a:ext uri="{FF2B5EF4-FFF2-40B4-BE49-F238E27FC236}">
                <a16:creationId xmlns:a16="http://schemas.microsoft.com/office/drawing/2014/main" id="{56DCA8CB-8FA0-4B1D-9C9C-01A0D834FC77}"/>
              </a:ext>
            </a:extLst>
          </p:cNvPr>
          <p:cNvGrpSpPr/>
          <p:nvPr/>
        </p:nvGrpSpPr>
        <p:grpSpPr>
          <a:xfrm>
            <a:off x="980485" y="5077383"/>
            <a:ext cx="3295930" cy="1372718"/>
            <a:chOff x="728234" y="5028021"/>
            <a:chExt cx="3295930" cy="1372718"/>
          </a:xfrm>
        </p:grpSpPr>
        <p:sp>
          <p:nvSpPr>
            <p:cNvPr id="41" name="Rectangle 40">
              <a:extLst>
                <a:ext uri="{FF2B5EF4-FFF2-40B4-BE49-F238E27FC236}">
                  <a16:creationId xmlns:a16="http://schemas.microsoft.com/office/drawing/2014/main" id="{FCC664E3-1AB1-44A3-9F5B-4B73FABAAD9A}"/>
                </a:ext>
              </a:extLst>
            </p:cNvPr>
            <p:cNvSpPr/>
            <p:nvPr/>
          </p:nvSpPr>
          <p:spPr>
            <a:xfrm>
              <a:off x="1093386" y="5198271"/>
              <a:ext cx="1485200" cy="769441"/>
            </a:xfrm>
            <a:prstGeom prst="rect">
              <a:avLst/>
            </a:prstGeom>
          </p:spPr>
          <p:txBody>
            <a:bodyPr wrap="square">
              <a:spAutoFit/>
            </a:bodyPr>
            <a:lstStyle/>
            <a:p>
              <a:pPr algn="ctr">
                <a:defRPr/>
              </a:pPr>
              <a:r>
                <a:rPr lang="en-IN" sz="4400" b="1" kern="0" dirty="0">
                  <a:solidFill>
                    <a:prstClr val="white"/>
                  </a:solidFill>
                  <a:cs typeface="Segoe UI" panose="020B0502040204020203" pitchFamily="34" charset="0"/>
                </a:rPr>
                <a:t>10</a:t>
              </a:r>
              <a:endParaRPr lang="en-IN" sz="1400" b="1" kern="0" dirty="0">
                <a:solidFill>
                  <a:prstClr val="white"/>
                </a:solidFill>
                <a:cs typeface="Segoe UI" panose="020B0502040204020203" pitchFamily="34" charset="0"/>
              </a:endParaRPr>
            </a:p>
          </p:txBody>
        </p:sp>
        <p:sp>
          <p:nvSpPr>
            <p:cNvPr id="42" name="Rectangle 41">
              <a:extLst>
                <a:ext uri="{FF2B5EF4-FFF2-40B4-BE49-F238E27FC236}">
                  <a16:creationId xmlns:a16="http://schemas.microsoft.com/office/drawing/2014/main" id="{AC495815-811F-40AA-87F3-37406AA981F0}"/>
                </a:ext>
              </a:extLst>
            </p:cNvPr>
            <p:cNvSpPr/>
            <p:nvPr/>
          </p:nvSpPr>
          <p:spPr>
            <a:xfrm>
              <a:off x="842784" y="5028021"/>
              <a:ext cx="3181380" cy="307777"/>
            </a:xfrm>
            <a:prstGeom prst="rect">
              <a:avLst/>
            </a:prstGeom>
          </p:spPr>
          <p:txBody>
            <a:bodyPr wrap="square">
              <a:spAutoFit/>
            </a:bodyPr>
            <a:lstStyle/>
            <a:p>
              <a:pPr>
                <a:defRPr/>
              </a:pPr>
              <a:r>
                <a:rPr lang="en-IN" sz="1400" kern="0" dirty="0">
                  <a:solidFill>
                    <a:prstClr val="white"/>
                  </a:solidFill>
                  <a:cs typeface="Segoe UI" panose="020B0502040204020203" pitchFamily="34" charset="0"/>
                </a:rPr>
                <a:t>Rated amongst the top</a:t>
              </a:r>
            </a:p>
          </p:txBody>
        </p:sp>
        <p:sp>
          <p:nvSpPr>
            <p:cNvPr id="43" name="Rectangle 42">
              <a:extLst>
                <a:ext uri="{FF2B5EF4-FFF2-40B4-BE49-F238E27FC236}">
                  <a16:creationId xmlns:a16="http://schemas.microsoft.com/office/drawing/2014/main" id="{1BA194F5-11AE-458B-B08D-52BC6807C463}"/>
                </a:ext>
              </a:extLst>
            </p:cNvPr>
            <p:cNvSpPr/>
            <p:nvPr/>
          </p:nvSpPr>
          <p:spPr>
            <a:xfrm>
              <a:off x="728234" y="5877519"/>
              <a:ext cx="2222257"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analytics companies to work for in India</a:t>
              </a:r>
            </a:p>
          </p:txBody>
        </p:sp>
      </p:grpSp>
      <p:sp>
        <p:nvSpPr>
          <p:cNvPr id="44" name="TextBox 43">
            <a:extLst>
              <a:ext uri="{FF2B5EF4-FFF2-40B4-BE49-F238E27FC236}">
                <a16:creationId xmlns:a16="http://schemas.microsoft.com/office/drawing/2014/main" id="{16782DA6-D392-4342-B7E0-CC9848F9466A}"/>
              </a:ext>
            </a:extLst>
          </p:cNvPr>
          <p:cNvSpPr txBox="1"/>
          <p:nvPr/>
        </p:nvSpPr>
        <p:spPr>
          <a:xfrm>
            <a:off x="7177122" y="2852504"/>
            <a:ext cx="1368363" cy="307777"/>
          </a:xfrm>
          <a:prstGeom prst="rect">
            <a:avLst/>
          </a:prstGeom>
          <a:noFill/>
        </p:spPr>
        <p:txBody>
          <a:bodyPr wrap="square" rtlCol="0">
            <a:spAutoFit/>
          </a:bodyPr>
          <a:lstStyle/>
          <a:p>
            <a:pPr>
              <a:defRPr/>
            </a:pPr>
            <a:r>
              <a:rPr lang="en-IN" sz="1400" dirty="0">
                <a:solidFill>
                  <a:srgbClr val="000000"/>
                </a:solidFill>
              </a:rPr>
              <a:t>Member of</a:t>
            </a:r>
          </a:p>
        </p:txBody>
      </p:sp>
      <p:sp>
        <p:nvSpPr>
          <p:cNvPr id="45" name="TextBox 44">
            <a:extLst>
              <a:ext uri="{FF2B5EF4-FFF2-40B4-BE49-F238E27FC236}">
                <a16:creationId xmlns:a16="http://schemas.microsoft.com/office/drawing/2014/main" id="{2CCB169A-A3DD-4529-8E65-DB8F3121A583}"/>
              </a:ext>
            </a:extLst>
          </p:cNvPr>
          <p:cNvSpPr txBox="1"/>
          <p:nvPr/>
        </p:nvSpPr>
        <p:spPr>
          <a:xfrm>
            <a:off x="7221355" y="3589809"/>
            <a:ext cx="1627324" cy="307777"/>
          </a:xfrm>
          <a:prstGeom prst="rect">
            <a:avLst/>
          </a:prstGeom>
          <a:noFill/>
        </p:spPr>
        <p:txBody>
          <a:bodyPr wrap="square" rtlCol="0">
            <a:spAutoFit/>
          </a:bodyPr>
          <a:lstStyle/>
          <a:p>
            <a:pPr>
              <a:defRPr/>
            </a:pPr>
            <a:r>
              <a:rPr lang="en-IN" sz="1400" dirty="0">
                <a:solidFill>
                  <a:srgbClr val="000000"/>
                </a:solidFill>
              </a:rPr>
              <a:t>Customer council</a:t>
            </a:r>
          </a:p>
        </p:txBody>
      </p:sp>
      <p:pic>
        <p:nvPicPr>
          <p:cNvPr id="49" name="Picture 48">
            <a:extLst>
              <a:ext uri="{FF2B5EF4-FFF2-40B4-BE49-F238E27FC236}">
                <a16:creationId xmlns:a16="http://schemas.microsoft.com/office/drawing/2014/main" id="{E7CFDB10-A33D-4311-AAE3-5462D8549A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3009" y="2976377"/>
            <a:ext cx="1375416" cy="1459671"/>
          </a:xfrm>
          <a:prstGeom prst="rect">
            <a:avLst/>
          </a:prstGeom>
        </p:spPr>
      </p:pic>
      <p:sp>
        <p:nvSpPr>
          <p:cNvPr id="46" name="Footer Placeholder 45">
            <a:extLst>
              <a:ext uri="{FF2B5EF4-FFF2-40B4-BE49-F238E27FC236}">
                <a16:creationId xmlns:a16="http://schemas.microsoft.com/office/drawing/2014/main" id="{B5780DA8-69A9-466A-B411-3C5EB239F58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3036092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4" name="Slide Number Placeholder 3">
            <a:extLst>
              <a:ext uri="{FF2B5EF4-FFF2-40B4-BE49-F238E27FC236}">
                <a16:creationId xmlns:a16="http://schemas.microsoft.com/office/drawing/2014/main" id="{596FE373-C838-45E5-B923-510D3EBD63A9}"/>
              </a:ext>
            </a:extLst>
          </p:cNvPr>
          <p:cNvSpPr>
            <a:spLocks noGrp="1"/>
          </p:cNvSpPr>
          <p:nvPr>
            <p:ph type="sldNum" sz="quarter" idx="12"/>
          </p:nvPr>
        </p:nvSpPr>
        <p:spPr/>
        <p:txBody>
          <a:bodyPr/>
          <a:lstStyle/>
          <a:p>
            <a:fld id="{6CD9AD5F-3CCE-084D-84D8-4A35232D3779}" type="slidenum">
              <a:rPr lang="en-US" smtClean="0"/>
              <a:pPr/>
              <a:t>40</a:t>
            </a:fld>
            <a:endParaRPr lang="en-US" dirty="0"/>
          </a:p>
        </p:txBody>
      </p:sp>
      <p:sp>
        <p:nvSpPr>
          <p:cNvPr id="2" name="Title 1">
            <a:extLst>
              <a:ext uri="{FF2B5EF4-FFF2-40B4-BE49-F238E27FC236}">
                <a16:creationId xmlns:a16="http://schemas.microsoft.com/office/drawing/2014/main" id="{3B6FB99C-EC39-4AAB-8A26-4A217809BAB7}"/>
              </a:ext>
            </a:extLst>
          </p:cNvPr>
          <p:cNvSpPr>
            <a:spLocks noGrp="1"/>
          </p:cNvSpPr>
          <p:nvPr>
            <p:ph type="title"/>
          </p:nvPr>
        </p:nvSpPr>
        <p:spPr/>
        <p:txBody>
          <a:bodyPr/>
          <a:lstStyle/>
          <a:p>
            <a:r>
              <a:rPr lang="en-US" dirty="0"/>
              <a:t>Comparison of Technology Options for the Proposed Solution</a:t>
            </a:r>
          </a:p>
        </p:txBody>
      </p:sp>
      <p:graphicFrame>
        <p:nvGraphicFramePr>
          <p:cNvPr id="6" name="Table 5"/>
          <p:cNvGraphicFramePr>
            <a:graphicFrameLocks noGrp="1"/>
          </p:cNvGraphicFramePr>
          <p:nvPr>
            <p:extLst>
              <p:ext uri="{D42A27DB-BD31-4B8C-83A1-F6EECF244321}">
                <p14:modId xmlns:p14="http://schemas.microsoft.com/office/powerpoint/2010/main" val="2185439588"/>
              </p:ext>
            </p:extLst>
          </p:nvPr>
        </p:nvGraphicFramePr>
        <p:xfrm>
          <a:off x="707923" y="938749"/>
          <a:ext cx="10840064" cy="1645920"/>
        </p:xfrm>
        <a:graphic>
          <a:graphicData uri="http://schemas.openxmlformats.org/drawingml/2006/table">
            <a:tbl>
              <a:tblPr>
                <a:tableStyleId>{284E427A-3D55-4303-BF80-6455036E1DE7}</a:tableStyleId>
              </a:tblPr>
              <a:tblGrid>
                <a:gridCol w="2710016">
                  <a:extLst>
                    <a:ext uri="{9D8B030D-6E8A-4147-A177-3AD203B41FA5}">
                      <a16:colId xmlns:a16="http://schemas.microsoft.com/office/drawing/2014/main" val="20000"/>
                    </a:ext>
                  </a:extLst>
                </a:gridCol>
                <a:gridCol w="2710016">
                  <a:extLst>
                    <a:ext uri="{9D8B030D-6E8A-4147-A177-3AD203B41FA5}">
                      <a16:colId xmlns:a16="http://schemas.microsoft.com/office/drawing/2014/main" val="20001"/>
                    </a:ext>
                  </a:extLst>
                </a:gridCol>
                <a:gridCol w="2710016">
                  <a:extLst>
                    <a:ext uri="{9D8B030D-6E8A-4147-A177-3AD203B41FA5}">
                      <a16:colId xmlns:a16="http://schemas.microsoft.com/office/drawing/2014/main" val="20002"/>
                    </a:ext>
                  </a:extLst>
                </a:gridCol>
                <a:gridCol w="2710016">
                  <a:extLst>
                    <a:ext uri="{9D8B030D-6E8A-4147-A177-3AD203B41FA5}">
                      <a16:colId xmlns:a16="http://schemas.microsoft.com/office/drawing/2014/main" val="20003"/>
                    </a:ext>
                  </a:extLst>
                </a:gridCol>
              </a:tblGrid>
              <a:tr h="226374">
                <a:tc>
                  <a:txBody>
                    <a:bodyPr/>
                    <a:lstStyle/>
                    <a:p>
                      <a:pPr rtl="0" fontAlgn="b"/>
                      <a:r>
                        <a:rPr lang="en-US" b="1" dirty="0">
                          <a:solidFill>
                            <a:schemeClr val="bg1"/>
                          </a:solidFill>
                          <a:effectLst/>
                        </a:rPr>
                        <a:t>Metrics Foundry Options</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JSON Based Storage</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Field Level Editing</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Search API</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267607">
                <a:tc>
                  <a:txBody>
                    <a:bodyPr/>
                    <a:lstStyle/>
                    <a:p>
                      <a:pPr rtl="0" fontAlgn="b"/>
                      <a:r>
                        <a:rPr lang="en-US" dirty="0">
                          <a:effectLst/>
                        </a:rPr>
                        <a:t>File based</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67607">
                <a:tc>
                  <a:txBody>
                    <a:bodyPr/>
                    <a:lstStyle/>
                    <a:p>
                      <a:pPr rtl="0" fontAlgn="b"/>
                      <a:r>
                        <a:rPr lang="en-US" dirty="0">
                          <a:effectLst/>
                        </a:rPr>
                        <a:t>Redis</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0">
                <a:tc>
                  <a:txBody>
                    <a:bodyPr/>
                    <a:lstStyle/>
                    <a:p>
                      <a:pPr rtl="0" fontAlgn="b"/>
                      <a:r>
                        <a:rPr lang="en-US" dirty="0">
                          <a:effectLst/>
                        </a:rPr>
                        <a:t>DynamoDB</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267607">
                <a:tc>
                  <a:txBody>
                    <a:bodyPr/>
                    <a:lstStyle/>
                    <a:p>
                      <a:pPr rtl="0" fontAlgn="b"/>
                      <a:r>
                        <a:rPr lang="en-US" b="1" dirty="0">
                          <a:effectLst/>
                        </a:rPr>
                        <a:t>Elastic Search - Preferred</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Yes</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34993446"/>
              </p:ext>
            </p:extLst>
          </p:nvPr>
        </p:nvGraphicFramePr>
        <p:xfrm>
          <a:off x="707923" y="3128770"/>
          <a:ext cx="10840064" cy="1198880"/>
        </p:xfrm>
        <a:graphic>
          <a:graphicData uri="http://schemas.openxmlformats.org/drawingml/2006/table">
            <a:tbl>
              <a:tblPr/>
              <a:tblGrid>
                <a:gridCol w="2710016">
                  <a:extLst>
                    <a:ext uri="{9D8B030D-6E8A-4147-A177-3AD203B41FA5}">
                      <a16:colId xmlns:a16="http://schemas.microsoft.com/office/drawing/2014/main" val="20000"/>
                    </a:ext>
                  </a:extLst>
                </a:gridCol>
                <a:gridCol w="2710016">
                  <a:extLst>
                    <a:ext uri="{9D8B030D-6E8A-4147-A177-3AD203B41FA5}">
                      <a16:colId xmlns:a16="http://schemas.microsoft.com/office/drawing/2014/main" val="20001"/>
                    </a:ext>
                  </a:extLst>
                </a:gridCol>
                <a:gridCol w="2710016">
                  <a:extLst>
                    <a:ext uri="{9D8B030D-6E8A-4147-A177-3AD203B41FA5}">
                      <a16:colId xmlns:a16="http://schemas.microsoft.com/office/drawing/2014/main" val="20002"/>
                    </a:ext>
                  </a:extLst>
                </a:gridCol>
                <a:gridCol w="2710016">
                  <a:extLst>
                    <a:ext uri="{9D8B030D-6E8A-4147-A177-3AD203B41FA5}">
                      <a16:colId xmlns:a16="http://schemas.microsoft.com/office/drawing/2014/main" val="20003"/>
                    </a:ext>
                  </a:extLst>
                </a:gridCol>
              </a:tblGrid>
              <a:tr h="133350">
                <a:tc>
                  <a:txBody>
                    <a:bodyPr/>
                    <a:lstStyle/>
                    <a:p>
                      <a:pPr marL="0" algn="l" defTabSz="914400" rtl="0" eaLnBrk="1" fontAlgn="b" latinLnBrk="0" hangingPunct="1"/>
                      <a:r>
                        <a:rPr lang="en-US" sz="1800" b="1" kern="1200" dirty="0">
                          <a:solidFill>
                            <a:schemeClr val="bg1"/>
                          </a:solidFill>
                          <a:effectLst/>
                          <a:latin typeface="+mn-lt"/>
                          <a:ea typeface="+mn-ea"/>
                          <a:cs typeface="+mn-cs"/>
                        </a:rPr>
                        <a:t>ETL Options</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Programmatic</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Scheduling &amp; Orchestration</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UI</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133350">
                <a:tc>
                  <a:txBody>
                    <a:bodyPr/>
                    <a:lstStyle/>
                    <a:p>
                      <a:pPr rtl="0" fontAlgn="b"/>
                      <a:r>
                        <a:rPr lang="en-US" b="0" dirty="0">
                          <a:effectLst/>
                        </a:rPr>
                        <a:t>Azkaban</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3350">
                <a:tc>
                  <a:txBody>
                    <a:bodyPr/>
                    <a:lstStyle/>
                    <a:p>
                      <a:pPr rtl="0" fontAlgn="b"/>
                      <a:r>
                        <a:rPr lang="en-US" b="0" dirty="0">
                          <a:effectLst/>
                        </a:rPr>
                        <a:t>Luigi</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en-US" dirty="0">
                          <a:effectLst/>
                        </a:rPr>
                        <a:t>No</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133350">
                <a:tc>
                  <a:txBody>
                    <a:bodyPr/>
                    <a:lstStyle/>
                    <a:p>
                      <a:pPr rtl="0" fontAlgn="b"/>
                      <a:r>
                        <a:rPr lang="en-US" b="1" dirty="0">
                          <a:effectLst/>
                        </a:rPr>
                        <a:t>Airflow - Preferred</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32045413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9887060"/>
              </p:ext>
            </p:extLst>
          </p:nvPr>
        </p:nvGraphicFramePr>
        <p:xfrm>
          <a:off x="707924" y="5019071"/>
          <a:ext cx="10840062" cy="899160"/>
        </p:xfrm>
        <a:graphic>
          <a:graphicData uri="http://schemas.openxmlformats.org/drawingml/2006/table">
            <a:tbl>
              <a:tblPr/>
              <a:tblGrid>
                <a:gridCol w="3613354">
                  <a:extLst>
                    <a:ext uri="{9D8B030D-6E8A-4147-A177-3AD203B41FA5}">
                      <a16:colId xmlns:a16="http://schemas.microsoft.com/office/drawing/2014/main" val="20000"/>
                    </a:ext>
                  </a:extLst>
                </a:gridCol>
                <a:gridCol w="3613354">
                  <a:extLst>
                    <a:ext uri="{9D8B030D-6E8A-4147-A177-3AD203B41FA5}">
                      <a16:colId xmlns:a16="http://schemas.microsoft.com/office/drawing/2014/main" val="20001"/>
                    </a:ext>
                  </a:extLst>
                </a:gridCol>
                <a:gridCol w="3613354">
                  <a:extLst>
                    <a:ext uri="{9D8B030D-6E8A-4147-A177-3AD203B41FA5}">
                      <a16:colId xmlns:a16="http://schemas.microsoft.com/office/drawing/2014/main" val="20002"/>
                    </a:ext>
                  </a:extLst>
                </a:gridCol>
              </a:tblGrid>
              <a:tr h="133350">
                <a:tc>
                  <a:txBody>
                    <a:bodyPr/>
                    <a:lstStyle/>
                    <a:p>
                      <a:pPr marL="0" algn="l" defTabSz="914400" rtl="0" eaLnBrk="1" fontAlgn="b" latinLnBrk="0" hangingPunct="1"/>
                      <a:r>
                        <a:rPr lang="en-US" sz="1800" b="1" kern="1200" dirty="0">
                          <a:solidFill>
                            <a:schemeClr val="bg1"/>
                          </a:solidFill>
                          <a:effectLst/>
                          <a:latin typeface="+mn-lt"/>
                          <a:ea typeface="+mn-ea"/>
                          <a:cs typeface="+mn-cs"/>
                        </a:rPr>
                        <a:t>Data Mart Options</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Scale up/down on Demand</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Access Control</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133350">
                <a:tc>
                  <a:txBody>
                    <a:bodyPr/>
                    <a:lstStyle/>
                    <a:p>
                      <a:pPr rtl="0" fontAlgn="b"/>
                      <a:r>
                        <a:rPr lang="en-US" dirty="0">
                          <a:effectLst/>
                        </a:rPr>
                        <a:t>Hive</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en-US" dirty="0">
                          <a:effectLst/>
                        </a:rPr>
                        <a:t>No</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133350">
                <a:tc>
                  <a:txBody>
                    <a:bodyPr/>
                    <a:lstStyle/>
                    <a:p>
                      <a:pPr rtl="0" fontAlgn="b"/>
                      <a:r>
                        <a:rPr lang="en-US" b="1" dirty="0">
                          <a:effectLst/>
                        </a:rPr>
                        <a:t>Redshift - Preferred</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829DEE67-6B32-4FBA-A0FA-54CC4FA2F5B5}"/>
              </a:ext>
            </a:extLst>
          </p:cNvPr>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Tree>
    <p:extLst>
      <p:ext uri="{BB962C8B-B14F-4D97-AF65-F5344CB8AC3E}">
        <p14:creationId xmlns:p14="http://schemas.microsoft.com/office/powerpoint/2010/main" val="64275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AF2361E-1730-486D-8A8D-E28DCE347D11}"/>
              </a:ext>
            </a:extLst>
          </p:cNvPr>
          <p:cNvSpPr/>
          <p:nvPr/>
        </p:nvSpPr>
        <p:spPr>
          <a:xfrm>
            <a:off x="486697" y="908241"/>
            <a:ext cx="11120284" cy="537457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CAD60AEF-A12B-47E0-A138-00FB27E910CF}"/>
              </a:ext>
            </a:extLst>
          </p:cNvPr>
          <p:cNvSpPr>
            <a:spLocks noGrp="1"/>
          </p:cNvSpPr>
          <p:nvPr>
            <p:ph type="sldNum" sz="quarter" idx="12"/>
          </p:nvPr>
        </p:nvSpPr>
        <p:spPr/>
        <p:txBody>
          <a:bodyPr/>
          <a:lstStyle/>
          <a:p>
            <a:fld id="{6CD9AD5F-3CCE-084D-84D8-4A35232D3779}" type="slidenum">
              <a:rPr lang="en-US" smtClean="0"/>
              <a:pPr/>
              <a:t>41</a:t>
            </a:fld>
            <a:endParaRPr lang="en-US" dirty="0"/>
          </a:p>
        </p:txBody>
      </p:sp>
      <p:sp>
        <p:nvSpPr>
          <p:cNvPr id="60" name="Title 59">
            <a:extLst>
              <a:ext uri="{FF2B5EF4-FFF2-40B4-BE49-F238E27FC236}">
                <a16:creationId xmlns:a16="http://schemas.microsoft.com/office/drawing/2014/main" id="{527F21C0-16F8-4D00-A935-ABC9C6B5800A}"/>
              </a:ext>
            </a:extLst>
          </p:cNvPr>
          <p:cNvSpPr>
            <a:spLocks noGrp="1"/>
          </p:cNvSpPr>
          <p:nvPr>
            <p:ph type="title"/>
          </p:nvPr>
        </p:nvSpPr>
        <p:spPr/>
        <p:txBody>
          <a:bodyPr/>
          <a:lstStyle/>
          <a:p>
            <a:r>
              <a:rPr lang="en-US" dirty="0"/>
              <a:t>Expectations from Dropbox</a:t>
            </a:r>
          </a:p>
        </p:txBody>
      </p:sp>
      <p:sp>
        <p:nvSpPr>
          <p:cNvPr id="2" name="Rectangle 1">
            <a:extLst>
              <a:ext uri="{FF2B5EF4-FFF2-40B4-BE49-F238E27FC236}">
                <a16:creationId xmlns:a16="http://schemas.microsoft.com/office/drawing/2014/main" id="{607072D9-D557-421B-A8D1-F4BA9B650B72}"/>
              </a:ext>
            </a:extLst>
          </p:cNvPr>
          <p:cNvSpPr/>
          <p:nvPr/>
        </p:nvSpPr>
        <p:spPr>
          <a:xfrm>
            <a:off x="894735" y="1129460"/>
            <a:ext cx="10419259" cy="4928016"/>
          </a:xfrm>
          <a:prstGeom prst="rect">
            <a:avLst/>
          </a:prstGeom>
        </p:spPr>
        <p:txBody>
          <a:bodyPr wrap="square">
            <a:spAutoFit/>
          </a:bodyPr>
          <a:lstStyle/>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Access to documentation and SMEs for familiarization to the Dropbox’s technology stack, business and data environment, existing reports, systems, tools, products and processes </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Timely access to the technology infrastructure and required privileges in Dropbox environment for LatentView to develop and deploy the solution</a:t>
            </a: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Requisite licenses for any third-party tools required – may be provided by Dropbox or LatentView can procure the same (with Dropbox approval) and be reimbursed on actuals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 A designated Point of Contact (POC) for the engagement will be provided by Dropbox:</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796925" lvl="1" indent="-339725" algn="just">
              <a:lnSpc>
                <a:spcPct val="115000"/>
              </a:lnSpc>
              <a:spcBef>
                <a:spcPts val="600"/>
              </a:spcBef>
              <a:spcAft>
                <a:spcPts val="600"/>
              </a:spcAft>
              <a:buFont typeface="Wingdings" panose="05000000000000000000" pitchFamily="2" charset="2"/>
              <a:buChar char=""/>
              <a:tabLst>
                <a:tab pos="457200" algn="l"/>
              </a:tabLst>
            </a:pPr>
            <a:r>
              <a:rPr lang="en-IN" sz="2200" dirty="0">
                <a:latin typeface="Times New Roman" panose="02020603050405020304" pitchFamily="18" charset="0"/>
                <a:cs typeface="Times New Roman" panose="02020603050405020304" pitchFamily="18" charset="0"/>
              </a:rPr>
              <a:t>To help in coordinating Knowledge Transfer sessions, access to business teams for business understanding and data queries</a:t>
            </a:r>
            <a:endParaRPr lang="en-US" sz="2200" dirty="0">
              <a:latin typeface="Times New Roman" panose="02020603050405020304" pitchFamily="18" charset="0"/>
              <a:cs typeface="Times New Roman" panose="02020603050405020304" pitchFamily="18" charset="0"/>
            </a:endParaRPr>
          </a:p>
          <a:p>
            <a:pPr marL="800100" lvl="1" indent="-342900" algn="just">
              <a:lnSpc>
                <a:spcPct val="115000"/>
              </a:lnSpc>
              <a:spcBef>
                <a:spcPts val="600"/>
              </a:spcBef>
              <a:spcAft>
                <a:spcPts val="600"/>
              </a:spcAft>
              <a:buFont typeface="Wingdings" panose="05000000000000000000" pitchFamily="2" charset="2"/>
              <a:buChar char=""/>
              <a:tabLst>
                <a:tab pos="457200" algn="l"/>
              </a:tabLst>
            </a:pPr>
            <a:r>
              <a:rPr lang="en-IN" sz="2200" dirty="0">
                <a:latin typeface="Times New Roman" panose="02020603050405020304" pitchFamily="18" charset="0"/>
                <a:ea typeface="Calibri" panose="020F0502020204030204" pitchFamily="34" charset="0"/>
                <a:cs typeface="Times New Roman" panose="02020603050405020304" pitchFamily="18" charset="0"/>
              </a:rPr>
              <a:t>Review of deliverables, project status tracking and resolving queries / issues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F7A0354-583A-43F4-8FE5-7A373802536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293446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Detailed Case Studies</a:t>
            </a:r>
            <a:endParaRPr lang="en-US" sz="4400" dirty="0">
              <a:solidFill>
                <a:schemeClr val="bg1"/>
              </a:solidFill>
            </a:endParaRPr>
          </a:p>
        </p:txBody>
      </p:sp>
    </p:spTree>
    <p:extLst>
      <p:ext uri="{BB962C8B-B14F-4D97-AF65-F5344CB8AC3E}">
        <p14:creationId xmlns:p14="http://schemas.microsoft.com/office/powerpoint/2010/main" val="4202241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dirty="0"/>
              <a:t>© </a:t>
            </a:r>
            <a:r>
              <a:rPr lang="en-US" dirty="0"/>
              <a:t>LatentView Analytics. Confidential</a:t>
            </a:r>
          </a:p>
        </p:txBody>
      </p:sp>
      <p:sp>
        <p:nvSpPr>
          <p:cNvPr id="9"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graphicFrame>
        <p:nvGraphicFramePr>
          <p:cNvPr id="5" name="Table 4">
            <a:extLst>
              <a:ext uri="{FF2B5EF4-FFF2-40B4-BE49-F238E27FC236}">
                <a16:creationId xmlns:a16="http://schemas.microsoft.com/office/drawing/2014/main" id="{BC4C38D5-B7B7-4F5D-80EE-8A2D49F3E1A0}"/>
              </a:ext>
            </a:extLst>
          </p:cNvPr>
          <p:cNvGraphicFramePr>
            <a:graphicFrameLocks noGrp="1"/>
          </p:cNvGraphicFramePr>
          <p:nvPr>
            <p:extLst>
              <p:ext uri="{D42A27DB-BD31-4B8C-83A1-F6EECF244321}">
                <p14:modId xmlns:p14="http://schemas.microsoft.com/office/powerpoint/2010/main" val="4208460614"/>
              </p:ext>
            </p:extLst>
          </p:nvPr>
        </p:nvGraphicFramePr>
        <p:xfrm>
          <a:off x="981211" y="1204829"/>
          <a:ext cx="9689432" cy="4703225"/>
        </p:xfrm>
        <a:graphic>
          <a:graphicData uri="http://schemas.openxmlformats.org/drawingml/2006/table">
            <a:tbl>
              <a:tblPr firstRow="1" firstCol="1" bandRow="1">
                <a:tableStyleId>{5C22544A-7EE6-4342-B048-85BDC9FD1C3A}</a:tableStyleId>
              </a:tblPr>
              <a:tblGrid>
                <a:gridCol w="1717742">
                  <a:extLst>
                    <a:ext uri="{9D8B030D-6E8A-4147-A177-3AD203B41FA5}">
                      <a16:colId xmlns:a16="http://schemas.microsoft.com/office/drawing/2014/main" val="1865995639"/>
                    </a:ext>
                  </a:extLst>
                </a:gridCol>
                <a:gridCol w="7971690">
                  <a:extLst>
                    <a:ext uri="{9D8B030D-6E8A-4147-A177-3AD203B41FA5}">
                      <a16:colId xmlns:a16="http://schemas.microsoft.com/office/drawing/2014/main" val="1690185651"/>
                    </a:ext>
                  </a:extLst>
                </a:gridCol>
              </a:tblGrid>
              <a:tr h="400251">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the largest food distribution company in the United States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328720781"/>
                  </a:ext>
                </a:extLst>
              </a:tr>
              <a:tr h="515370">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US" sz="1400" dirty="0">
                          <a:effectLst/>
                          <a:latin typeface="Segoe UI" panose="020B0502040204020203" pitchFamily="34" charset="0"/>
                          <a:ea typeface="Segoe UI" panose="020B0502040204020203" pitchFamily="34" charset="0"/>
                          <a:cs typeface="Segoe UI" panose="020B0502040204020203" pitchFamily="34" charset="0"/>
                        </a:rPr>
                        <a:t>In an industry where customer acquisition is fairly expensive, this company’s repeat orders were at a low 4%</a:t>
                      </a:r>
                    </a:p>
                  </a:txBody>
                  <a:tcPr anchor="ctr"/>
                </a:tc>
                <a:extLst>
                  <a:ext uri="{0D108BD9-81ED-4DB2-BD59-A6C34878D82A}">
                    <a16:rowId xmlns:a16="http://schemas.microsoft.com/office/drawing/2014/main" val="178142693"/>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Provided a robust scalable platform to access unified data and demonstrated the use case to improve product discoverability using an innovative recommendation engine that combined customer segmentation, user-based collaborative filtering and market basket analysis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405365232"/>
                  </a:ext>
                </a:extLst>
              </a:tr>
              <a:tr h="623755">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20% increase in value of new orders from existing customers.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Higher customer satisfaction due to precise recommendations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338213658"/>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AWS Data Lake with (S3, RedShift, Lambda, Glue, Athena, Dynamo DB, Elastic Search, Cognito etc.), Distributed Processing with Spark, Hive &amp; R, PySpark, MLLib, D3, Highcharts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Collaborative filtering &amp; Market Basket analysis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3116853"/>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continues to own both the operation and maintenance of the data platform and the client visualization layer. New use cases for the data platform are being evaluated and a detailed roadmap for implementation was prepared</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4027987326"/>
                  </a:ext>
                </a:extLst>
              </a:tr>
            </a:tbl>
          </a:graphicData>
        </a:graphic>
      </p:graphicFrame>
      <p:sp>
        <p:nvSpPr>
          <p:cNvPr id="6" name="TextBox 5">
            <a:extLst>
              <a:ext uri="{FF2B5EF4-FFF2-40B4-BE49-F238E27FC236}">
                <a16:creationId xmlns:a16="http://schemas.microsoft.com/office/drawing/2014/main" id="{23FE9618-01DE-4420-BF86-997095EB7ED7}"/>
              </a:ext>
            </a:extLst>
          </p:cNvPr>
          <p:cNvSpPr txBox="1"/>
          <p:nvPr/>
        </p:nvSpPr>
        <p:spPr>
          <a:xfrm>
            <a:off x="223639" y="639217"/>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sp>
        <p:nvSpPr>
          <p:cNvPr id="12" name="TextBox 11"/>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693868F6-85E9-4B65-A6B2-742A4C2FE2BC}"/>
              </a:ext>
            </a:extLst>
          </p:cNvPr>
          <p:cNvSpPr>
            <a:spLocks noGrp="1"/>
          </p:cNvSpPr>
          <p:nvPr>
            <p:ph type="sldNum" sz="quarter" idx="12"/>
          </p:nvPr>
        </p:nvSpPr>
        <p:spPr/>
        <p:txBody>
          <a:bodyPr/>
          <a:lstStyle/>
          <a:p>
            <a:fld id="{A0C1D9D2-9780-41B5-B48D-9BB1413BC614}" type="slidenum">
              <a:rPr lang="en-US" smtClean="0"/>
              <a:pPr/>
              <a:t>43</a:t>
            </a:fld>
            <a:endParaRPr lang="en-US" dirty="0"/>
          </a:p>
        </p:txBody>
      </p:sp>
    </p:spTree>
    <p:extLst>
      <p:ext uri="{BB962C8B-B14F-4D97-AF65-F5344CB8AC3E}">
        <p14:creationId xmlns:p14="http://schemas.microsoft.com/office/powerpoint/2010/main" val="1310294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8112399-1715-4EEF-8CB4-F7A959E88F10}"/>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2"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131118" y="637036"/>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6" name="Rectangle 5">
            <a:extLst>
              <a:ext uri="{FF2B5EF4-FFF2-40B4-BE49-F238E27FC236}">
                <a16:creationId xmlns:a16="http://schemas.microsoft.com/office/drawing/2014/main" id="{2EB38749-233C-475E-8026-71B3C97F1703}"/>
              </a:ext>
            </a:extLst>
          </p:cNvPr>
          <p:cNvSpPr/>
          <p:nvPr/>
        </p:nvSpPr>
        <p:spPr>
          <a:xfrm>
            <a:off x="926870" y="1441307"/>
            <a:ext cx="10675880" cy="4454553"/>
          </a:xfrm>
          <a:prstGeom prst="rect">
            <a:avLst/>
          </a:prstGeom>
        </p:spPr>
        <p:txBody>
          <a:bodyPr wrap="square">
            <a:spAutoFit/>
          </a:bodyPr>
          <a:lstStyle/>
          <a:p>
            <a:pPr>
              <a:lnSpc>
                <a:spcPct val="107000"/>
              </a:lnSpc>
              <a:spcAft>
                <a:spcPts val="800"/>
              </a:spcAft>
            </a:pPr>
            <a:r>
              <a:rPr lang="en-IN" sz="2000" dirty="0">
                <a:ea typeface="Segoe UI" panose="020B0502040204020203" pitchFamily="34" charset="0"/>
                <a:cs typeface="Segoe UI" panose="020B0502040204020203" pitchFamily="34" charset="0"/>
              </a:rPr>
              <a:t>Client’s legacy systems suffered from a range of issues that affected their business including: </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No unified view of data and no data documentation, causing data discovery issues</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Lack of at scale prototyping platform</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No single version of truth to test multiple analytics use cases </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Low product discoverability</a:t>
            </a:r>
          </a:p>
          <a:p>
            <a:pPr marL="800100" lvl="1" indent="-342900">
              <a:lnSpc>
                <a:spcPct val="107000"/>
              </a:lnSpc>
              <a:spcAft>
                <a:spcPts val="800"/>
              </a:spcAft>
              <a:buFont typeface="+mj-lt"/>
              <a:buAutoNum type="arabicPeriod"/>
            </a:pPr>
            <a:r>
              <a:rPr lang="en-US" sz="2000" dirty="0">
                <a:ea typeface="Segoe UI" panose="020B0502040204020203" pitchFamily="34" charset="0"/>
                <a:cs typeface="Segoe UI" panose="020B0502040204020203" pitchFamily="34" charset="0"/>
              </a:rPr>
              <a:t>Non-optimal product recommendations and high customer churn </a:t>
            </a:r>
          </a:p>
          <a:p>
            <a:pPr algn="just">
              <a:lnSpc>
                <a:spcPct val="107000"/>
              </a:lnSpc>
              <a:spcAft>
                <a:spcPts val="800"/>
              </a:spcAft>
            </a:pPr>
            <a:r>
              <a:rPr lang="en-IN" sz="2000" dirty="0">
                <a:ea typeface="Segoe UI" panose="020B0502040204020203" pitchFamily="34" charset="0"/>
                <a:cs typeface="Segoe UI" panose="020B0502040204020203" pitchFamily="34" charset="0"/>
              </a:rPr>
              <a:t>To address the above data and business issues, client wanted to build a unified data system and prototype the critical analytics use case: </a:t>
            </a:r>
            <a:r>
              <a:rPr lang="en-IN" sz="2000" b="1" i="1" dirty="0">
                <a:ea typeface="Segoe UI" panose="020B0502040204020203" pitchFamily="34" charset="0"/>
                <a:cs typeface="Segoe UI" panose="020B0502040204020203" pitchFamily="34" charset="0"/>
              </a:rPr>
              <a:t>to improve product discoverability and recommendations</a:t>
            </a:r>
            <a:r>
              <a:rPr lang="en-IN" sz="2000" dirty="0">
                <a:ea typeface="Segoe UI" panose="020B0502040204020203" pitchFamily="34" charset="0"/>
                <a:cs typeface="Segoe UI" panose="020B0502040204020203" pitchFamily="34" charset="0"/>
              </a:rPr>
              <a:t>. </a:t>
            </a:r>
          </a:p>
          <a:p>
            <a:pPr algn="just">
              <a:lnSpc>
                <a:spcPct val="107000"/>
              </a:lnSpc>
              <a:spcAft>
                <a:spcPts val="800"/>
              </a:spcAft>
            </a:pPr>
            <a:r>
              <a:rPr lang="en-IN" sz="2000" dirty="0">
                <a:ea typeface="Segoe UI" panose="020B0502040204020203" pitchFamily="34" charset="0"/>
                <a:cs typeface="Segoe UI" panose="020B0502040204020203" pitchFamily="34" charset="0"/>
              </a:rPr>
              <a:t>In order to achieve this the following was required:</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IN" sz="2000" dirty="0">
                <a:ea typeface="Segoe UI" panose="020B0502040204020203" pitchFamily="34" charset="0"/>
                <a:cs typeface="Segoe UI" panose="020B0502040204020203" pitchFamily="34" charset="0"/>
              </a:rPr>
              <a:t>Operational Reporting by field sales managers (Highly concurrent request pattern) </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IN" sz="2000" dirty="0">
                <a:ea typeface="Segoe UI" panose="020B0502040204020203" pitchFamily="34" charset="0"/>
                <a:cs typeface="Segoe UI" panose="020B0502040204020203" pitchFamily="34" charset="0"/>
              </a:rPr>
              <a:t>API for Data Products – Deal Broker Application, Recommendation Results</a:t>
            </a:r>
            <a:endParaRPr lang="en-US" sz="2000" dirty="0">
              <a:ea typeface="Segoe UI" panose="020B0502040204020203" pitchFamily="34" charset="0"/>
              <a:cs typeface="Segoe UI" panose="020B0502040204020203" pitchFamily="34" charset="0"/>
            </a:endParaRPr>
          </a:p>
          <a:p>
            <a:pPr marL="800100" lvl="1" indent="-342900">
              <a:lnSpc>
                <a:spcPct val="107000"/>
              </a:lnSpc>
              <a:spcAft>
                <a:spcPts val="800"/>
              </a:spcAft>
              <a:buFont typeface="+mj-lt"/>
              <a:buAutoNum type="arabicPeriod"/>
            </a:pPr>
            <a:r>
              <a:rPr lang="en-IN" sz="2000" dirty="0">
                <a:ea typeface="Segoe UI" panose="020B0502040204020203" pitchFamily="34" charset="0"/>
                <a:cs typeface="Segoe UI" panose="020B0502040204020203" pitchFamily="34" charset="0"/>
              </a:rPr>
              <a:t>New metrics development based on Order line level logistics attribution</a:t>
            </a:r>
            <a:endParaRPr lang="en-US" sz="2000" dirty="0">
              <a:ea typeface="Segoe UI" panose="020B0502040204020203" pitchFamily="34" charset="0"/>
              <a:cs typeface="Segoe UI" panose="020B0502040204020203" pitchFamily="34" charset="0"/>
            </a:endParaRP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AE35897E-3280-4D2A-A11F-EFD1D813DE73}"/>
              </a:ext>
            </a:extLst>
          </p:cNvPr>
          <p:cNvSpPr>
            <a:spLocks noGrp="1"/>
          </p:cNvSpPr>
          <p:nvPr>
            <p:ph type="sldNum" sz="quarter" idx="12"/>
          </p:nvPr>
        </p:nvSpPr>
        <p:spPr/>
        <p:txBody>
          <a:bodyPr/>
          <a:lstStyle/>
          <a:p>
            <a:fld id="{A0C1D9D2-9780-41B5-B48D-9BB1413BC614}" type="slidenum">
              <a:rPr lang="en-US" smtClean="0"/>
              <a:pPr/>
              <a:t>44</a:t>
            </a:fld>
            <a:endParaRPr lang="en-US" dirty="0"/>
          </a:p>
        </p:txBody>
      </p:sp>
    </p:spTree>
    <p:extLst>
      <p:ext uri="{BB962C8B-B14F-4D97-AF65-F5344CB8AC3E}">
        <p14:creationId xmlns:p14="http://schemas.microsoft.com/office/powerpoint/2010/main" val="1823723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5"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179244" y="642303"/>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2437" y="1235606"/>
            <a:ext cx="8019393" cy="2393501"/>
          </a:xfrm>
          <a:prstGeom prst="rect">
            <a:avLst/>
          </a:prstGeom>
          <a:noFill/>
          <a:extLst>
            <a:ext uri="{909E8E84-426E-40dd-AFC4-6F175D3DCCD1}">
              <a14:hiddenFill xmlns:lc="http://schemas.openxmlformats.org/drawingml/2006/lockedCanvas" xmlns:o="urn:schemas-microsoft-com:office:office" xmlns:v="urn:schemas-microsoft-com:vml" xmlns:w10="urn:schemas-microsoft-com:office:word" xmlns:w="http://schemas.openxmlformats.org/wordprocessingml/2006/main" xmlns="" xmlns:a14="http://schemas.microsoft.com/office/drawing/2010/main" xmlns:arto="http://schemas.microsoft.com/office/word/2006/arto"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solidFill>
                  <a:srgbClr val="FFFFFF"/>
                </a:solidFill>
              </a14:hiddenFill>
            </a:ext>
          </a:extLst>
        </p:spPr>
      </p:pic>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0567" y="4133523"/>
            <a:ext cx="8019392" cy="2322779"/>
          </a:xfrm>
          <a:prstGeom prst="rect">
            <a:avLst/>
          </a:prstGeom>
          <a:noFill/>
        </p:spPr>
      </p:pic>
      <p:sp>
        <p:nvSpPr>
          <p:cNvPr id="11" name="TextBox 10"/>
          <p:cNvSpPr txBox="1"/>
          <p:nvPr/>
        </p:nvSpPr>
        <p:spPr>
          <a:xfrm>
            <a:off x="1992682" y="3822300"/>
            <a:ext cx="3640297" cy="307777"/>
          </a:xfrm>
          <a:prstGeom prst="rect">
            <a:avLst/>
          </a:prstGeom>
          <a:noFill/>
        </p:spPr>
        <p:txBody>
          <a:bodyPr wrap="square" rtlCol="0">
            <a:spAutoFit/>
          </a:bodyPr>
          <a:lstStyle/>
          <a:p>
            <a:r>
              <a:rPr lang="en-US" sz="1400" i="1" dirty="0"/>
              <a:t> </a:t>
            </a:r>
            <a:r>
              <a:rPr lang="en-IN" sz="1400" i="1" dirty="0"/>
              <a:t>Illustrative Recommendation Engine</a:t>
            </a:r>
            <a:endParaRPr lang="en-US" sz="1400" i="1" dirty="0"/>
          </a:p>
        </p:txBody>
      </p:sp>
      <p:sp>
        <p:nvSpPr>
          <p:cNvPr id="14" name="TextBox 13"/>
          <p:cNvSpPr txBox="1"/>
          <p:nvPr/>
        </p:nvSpPr>
        <p:spPr>
          <a:xfrm>
            <a:off x="10889017" y="6493368"/>
            <a:ext cx="1496694" cy="369332"/>
          </a:xfrm>
          <a:prstGeom prst="rect">
            <a:avLst/>
          </a:prstGeom>
          <a:noFill/>
        </p:spPr>
        <p:txBody>
          <a:bodyPr wrap="square" rtlCol="0">
            <a:spAutoFit/>
          </a:bodyPr>
          <a:lstStyle/>
          <a:p>
            <a:r>
              <a:rPr lang="en-US" dirty="0">
                <a:solidFill>
                  <a:schemeClr val="tx2"/>
                </a:solidFill>
                <a:hlinkClick r:id="rId4"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1D5FA575-991C-46F1-96D7-9E000DE401A1}"/>
              </a:ext>
            </a:extLst>
          </p:cNvPr>
          <p:cNvSpPr>
            <a:spLocks noGrp="1"/>
          </p:cNvSpPr>
          <p:nvPr>
            <p:ph type="sldNum" sz="quarter" idx="12"/>
          </p:nvPr>
        </p:nvSpPr>
        <p:spPr/>
        <p:txBody>
          <a:bodyPr/>
          <a:lstStyle/>
          <a:p>
            <a:fld id="{A0C1D9D2-9780-41B5-B48D-9BB1413BC614}" type="slidenum">
              <a:rPr lang="en-US" smtClean="0"/>
              <a:pPr/>
              <a:t>45</a:t>
            </a:fld>
            <a:endParaRPr lang="en-US" dirty="0"/>
          </a:p>
        </p:txBody>
      </p:sp>
    </p:spTree>
    <p:extLst>
      <p:ext uri="{BB962C8B-B14F-4D97-AF65-F5344CB8AC3E}">
        <p14:creationId xmlns:p14="http://schemas.microsoft.com/office/powerpoint/2010/main" val="284014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CBAE298-A95E-4D08-BDD9-0101DA4D717A}"/>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2"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239679" y="6705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5" name="TextBox 4"/>
          <p:cNvSpPr txBox="1"/>
          <p:nvPr/>
        </p:nvSpPr>
        <p:spPr>
          <a:xfrm>
            <a:off x="1155032" y="1276255"/>
            <a:ext cx="10126878" cy="4170372"/>
          </a:xfrm>
          <a:prstGeom prst="rect">
            <a:avLst/>
          </a:prstGeom>
          <a:noFill/>
        </p:spPr>
        <p:txBody>
          <a:bodyPr wrap="square" rtlCol="0">
            <a:spAutoFit/>
          </a:bodyPr>
          <a:lstStyle/>
          <a:p>
            <a:pPr marL="285750" indent="-285750">
              <a:buFont typeface="Wingdings" panose="05000000000000000000" pitchFamily="2" charset="2"/>
              <a:buChar char="Ø"/>
            </a:pPr>
            <a:endParaRPr lang="en-US" sz="2000" dirty="0">
              <a:ea typeface="Segoe UI" panose="020B0502040204020203" pitchFamily="34" charset="0"/>
              <a:cs typeface="Segoe UI" panose="020B0502040204020203" pitchFamily="34" charset="0"/>
            </a:endParaRP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Following were made available in a cost effective manner with automated scaling upon requirement</a:t>
            </a:r>
          </a:p>
          <a:p>
            <a:pPr marL="800100" lvl="1" indent="-342900">
              <a:buFont typeface="Arial" panose="020B0604020202020204" pitchFamily="34" charset="0"/>
              <a:buChar char="•"/>
            </a:pPr>
            <a:r>
              <a:rPr lang="en-US" sz="2000" dirty="0">
                <a:ea typeface="Segoe UI" panose="020B0502040204020203" pitchFamily="34" charset="0"/>
                <a:cs typeface="Segoe UI" panose="020B0502040204020203" pitchFamily="34" charset="0"/>
              </a:rPr>
              <a:t>Workload centric data systems </a:t>
            </a:r>
            <a:r>
              <a:rPr lang="en-IN" sz="2000" dirty="0">
                <a:ea typeface="Segoe UI" panose="020B0502040204020203" pitchFamily="34" charset="0"/>
                <a:cs typeface="Segoe UI" panose="020B0502040204020203" pitchFamily="34" charset="0"/>
              </a:rPr>
              <a:t>capable of handling multiple Advanced Analytics ML pipelines</a:t>
            </a:r>
          </a:p>
          <a:p>
            <a:pPr marL="800100" lvl="1" indent="-342900">
              <a:buFont typeface="Arial" panose="020B0604020202020204" pitchFamily="34" charset="0"/>
              <a:buChar char="•"/>
            </a:pPr>
            <a:r>
              <a:rPr lang="en-IN" sz="2000" dirty="0">
                <a:ea typeface="Segoe UI" panose="020B0502040204020203" pitchFamily="34" charset="0"/>
                <a:cs typeface="Segoe UI" panose="020B0502040204020203" pitchFamily="34" charset="0"/>
              </a:rPr>
              <a:t>Reporting out of Redshift spectrum</a:t>
            </a:r>
          </a:p>
          <a:p>
            <a:pPr marL="800100" lvl="1" indent="-342900">
              <a:buFont typeface="Arial" panose="020B0604020202020204" pitchFamily="34" charset="0"/>
              <a:buChar char="•"/>
            </a:pPr>
            <a:r>
              <a:rPr lang="en-IN" sz="2000" dirty="0">
                <a:ea typeface="Segoe UI" panose="020B0502040204020203" pitchFamily="34" charset="0"/>
                <a:cs typeface="Segoe UI" panose="020B0502040204020203" pitchFamily="34" charset="0"/>
              </a:rPr>
              <a:t>Adhoc analysis in Athena</a:t>
            </a: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Recommendation engine helped in targeting potential customers for cross – selling using the generated RFM scores.</a:t>
            </a: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Real time recommendations and insights provided to the marketing associates </a:t>
            </a:r>
            <a:r>
              <a:rPr lang="en-IN" sz="2000" b="1" i="1" dirty="0">
                <a:ea typeface="Segoe UI" panose="020B0502040204020203" pitchFamily="34" charset="0"/>
                <a:cs typeface="Segoe UI" panose="020B0502040204020203" pitchFamily="34" charset="0"/>
              </a:rPr>
              <a:t>led to a 20% increase in the value of new orders </a:t>
            </a:r>
            <a:r>
              <a:rPr lang="en-IN" sz="2000" dirty="0">
                <a:ea typeface="Segoe UI" panose="020B0502040204020203" pitchFamily="34" charset="0"/>
                <a:cs typeface="Segoe UI" panose="020B0502040204020203" pitchFamily="34" charset="0"/>
              </a:rPr>
              <a:t>from existing customers and also drove higher customer satisfaction.</a:t>
            </a:r>
            <a:endParaRPr lang="en-US" sz="2000" dirty="0">
              <a:ea typeface="Segoe UI" panose="020B0502040204020203" pitchFamily="34" charset="0"/>
              <a:cs typeface="Segoe UI" panose="020B0502040204020203" pitchFamily="34" charset="0"/>
            </a:endParaRP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87C1DE2F-E8D3-4267-8CE4-4E06248FF541}"/>
              </a:ext>
            </a:extLst>
          </p:cNvPr>
          <p:cNvSpPr>
            <a:spLocks noGrp="1"/>
          </p:cNvSpPr>
          <p:nvPr>
            <p:ph type="sldNum" sz="quarter" idx="12"/>
          </p:nvPr>
        </p:nvSpPr>
        <p:spPr/>
        <p:txBody>
          <a:bodyPr/>
          <a:lstStyle/>
          <a:p>
            <a:fld id="{A0C1D9D2-9780-41B5-B48D-9BB1413BC614}" type="slidenum">
              <a:rPr lang="en-US" smtClean="0"/>
              <a:pPr/>
              <a:t>46</a:t>
            </a:fld>
            <a:endParaRPr lang="en-US" dirty="0"/>
          </a:p>
        </p:txBody>
      </p:sp>
    </p:spTree>
    <p:extLst>
      <p:ext uri="{BB962C8B-B14F-4D97-AF65-F5344CB8AC3E}">
        <p14:creationId xmlns:p14="http://schemas.microsoft.com/office/powerpoint/2010/main" val="172339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FE9618-01DE-4420-BF86-997095EB7ED7}"/>
              </a:ext>
            </a:extLst>
          </p:cNvPr>
          <p:cNvSpPr txBox="1"/>
          <p:nvPr/>
        </p:nvSpPr>
        <p:spPr>
          <a:xfrm>
            <a:off x="259454" y="668833"/>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8" name="Table 7"/>
          <p:cNvGraphicFramePr>
            <a:graphicFrameLocks noGrp="1"/>
          </p:cNvGraphicFramePr>
          <p:nvPr>
            <p:extLst>
              <p:ext uri="{D42A27DB-BD31-4B8C-83A1-F6EECF244321}">
                <p14:modId xmlns:p14="http://schemas.microsoft.com/office/powerpoint/2010/main" val="2708124537"/>
              </p:ext>
            </p:extLst>
          </p:nvPr>
        </p:nvGraphicFramePr>
        <p:xfrm>
          <a:off x="914400" y="1409240"/>
          <a:ext cx="9985248" cy="4756938"/>
        </p:xfrm>
        <a:graphic>
          <a:graphicData uri="http://schemas.openxmlformats.org/drawingml/2006/table">
            <a:tbl>
              <a:tblPr firstRow="1" firstCol="1" bandRow="1">
                <a:tableStyleId>{5C22544A-7EE6-4342-B048-85BDC9FD1C3A}</a:tableStyleId>
              </a:tblPr>
              <a:tblGrid>
                <a:gridCol w="1770183">
                  <a:extLst>
                    <a:ext uri="{9D8B030D-6E8A-4147-A177-3AD203B41FA5}">
                      <a16:colId xmlns:a16="http://schemas.microsoft.com/office/drawing/2014/main" val="20000"/>
                    </a:ext>
                  </a:extLst>
                </a:gridCol>
                <a:gridCol w="8215065">
                  <a:extLst>
                    <a:ext uri="{9D8B030D-6E8A-4147-A177-3AD203B41FA5}">
                      <a16:colId xmlns:a16="http://schemas.microsoft.com/office/drawing/2014/main" val="20001"/>
                    </a:ext>
                  </a:extLst>
                </a:gridCol>
              </a:tblGrid>
              <a:tr h="428489">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a major multi-national e-commerce market place giant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US" sz="1400" dirty="0">
                          <a:effectLst/>
                          <a:latin typeface="Segoe UI" panose="020B0502040204020203" pitchFamily="34" charset="0"/>
                          <a:ea typeface="Segoe UI" panose="020B0502040204020203" pitchFamily="34" charset="0"/>
                          <a:cs typeface="Segoe UI" panose="020B0502040204020203" pitchFamily="34" charset="0"/>
                        </a:rPr>
                        <a:t>In a highly competitive e-commerce space it is important to keep the interestingness of the marketplace / offerings to enhance customer experience, drive user and transaction growth</a:t>
                      </a:r>
                    </a:p>
                  </a:txBody>
                  <a:tcPr anchor="ctr"/>
                </a:tc>
                <a:extLst>
                  <a:ext uri="{0D108BD9-81ED-4DB2-BD59-A6C34878D82A}">
                    <a16:rowId xmlns:a16="http://schemas.microsoft.com/office/drawing/2014/main" val="10001"/>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built a real-time platform to visualize market trends, purchase trends, popular items etc. for any search/product term from 4TB of historic transaction data over 3 years with a response time lesser than 1000 ms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667762">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20% of platform users (32% of searches) visited the marketplace website and contributed to a 3% uptick in transactions in select categories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3"/>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Tools, 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Apache Hadoop, Apache Knox, Teradata, Kafka, Hive, Elastic Search, Bootstrap, NodeJS, Log Stash, AngularJS, jQuery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4"/>
                  </a:ext>
                </a:extLst>
              </a:tr>
              <a:tr h="1117376">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built this as a fully automated system requiring minimal maintenance. The focus of the ongoing engagement was to make incremental improvements, perform monthly maintenance activities, monitor the platform adoption, and ROI</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5"/>
                  </a:ext>
                </a:extLst>
              </a:tr>
            </a:tbl>
          </a:graphicData>
        </a:graphic>
      </p:graphicFrame>
      <p:sp>
        <p:nvSpPr>
          <p:cNvPr id="10" name="TextBox 9"/>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Title 1">
            <a:extLst>
              <a:ext uri="{FF2B5EF4-FFF2-40B4-BE49-F238E27FC236}">
                <a16:creationId xmlns:a16="http://schemas.microsoft.com/office/drawing/2014/main" id="{0E33C6B3-71CE-4CBA-838F-1F465FBE2590}"/>
              </a:ext>
            </a:extLst>
          </p:cNvPr>
          <p:cNvSpPr>
            <a:spLocks noGrp="1"/>
          </p:cNvSpPr>
          <p:nvPr>
            <p:ph type="title"/>
          </p:nvPr>
        </p:nvSpPr>
        <p:spPr>
          <a:xfrm>
            <a:off x="115075" y="0"/>
            <a:ext cx="11352399" cy="703385"/>
          </a:xfrm>
        </p:spPr>
        <p:txBody>
          <a:bodyPr>
            <a:normAutofit fontScale="90000"/>
          </a:bodyPr>
          <a:lstStyle/>
          <a:p>
            <a:r>
              <a:rPr lang="en-US" dirty="0"/>
              <a:t>Case Study 2: Metric identification &amp; visualization of real-time purchase trends</a:t>
            </a:r>
          </a:p>
        </p:txBody>
      </p:sp>
      <p:sp>
        <p:nvSpPr>
          <p:cNvPr id="4" name="Footer Placeholder 3">
            <a:extLst>
              <a:ext uri="{FF2B5EF4-FFF2-40B4-BE49-F238E27FC236}">
                <a16:creationId xmlns:a16="http://schemas.microsoft.com/office/drawing/2014/main" id="{FAD5FF50-53F6-47D4-85A7-C90B233016B5}"/>
              </a:ext>
            </a:extLst>
          </p:cNvPr>
          <p:cNvSpPr>
            <a:spLocks noGrp="1"/>
          </p:cNvSpPr>
          <p:nvPr>
            <p:ph type="ftr" sz="quarter" idx="11"/>
          </p:nvPr>
        </p:nvSpPr>
        <p:spPr/>
        <p:txBody>
          <a:bodyPr/>
          <a:lstStyle/>
          <a:p>
            <a:r>
              <a:rPr lang="en-US" dirty="0"/>
              <a:t>© LatentView Analytics. Confidential</a:t>
            </a:r>
          </a:p>
        </p:txBody>
      </p:sp>
      <p:sp>
        <p:nvSpPr>
          <p:cNvPr id="5" name="Slide Number Placeholder 4">
            <a:extLst>
              <a:ext uri="{FF2B5EF4-FFF2-40B4-BE49-F238E27FC236}">
                <a16:creationId xmlns:a16="http://schemas.microsoft.com/office/drawing/2014/main" id="{8819CEF2-C804-46CB-A250-130231C45833}"/>
              </a:ext>
            </a:extLst>
          </p:cNvPr>
          <p:cNvSpPr>
            <a:spLocks noGrp="1"/>
          </p:cNvSpPr>
          <p:nvPr>
            <p:ph type="sldNum" sz="quarter" idx="12"/>
          </p:nvPr>
        </p:nvSpPr>
        <p:spPr/>
        <p:txBody>
          <a:bodyPr/>
          <a:lstStyle/>
          <a:p>
            <a:fld id="{A0C1D9D2-9780-41B5-B48D-9BB1413BC614}" type="slidenum">
              <a:rPr lang="en-US" smtClean="0"/>
              <a:pPr/>
              <a:t>47</a:t>
            </a:fld>
            <a:endParaRPr lang="en-US" dirty="0"/>
          </a:p>
        </p:txBody>
      </p:sp>
    </p:spTree>
    <p:extLst>
      <p:ext uri="{BB962C8B-B14F-4D97-AF65-F5344CB8AC3E}">
        <p14:creationId xmlns:p14="http://schemas.microsoft.com/office/powerpoint/2010/main" val="191744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E117724-C15A-42CA-A599-9DC3E564FB05}"/>
              </a:ext>
            </a:extLst>
          </p:cNvPr>
          <p:cNvSpPr/>
          <p:nvPr/>
        </p:nvSpPr>
        <p:spPr>
          <a:xfrm>
            <a:off x="770021" y="1023285"/>
            <a:ext cx="10832730" cy="5259528"/>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48</a:t>
            </a:fld>
            <a:endParaRPr lang="en-US" dirty="0"/>
          </a:p>
        </p:txBody>
      </p:sp>
      <p:sp>
        <p:nvSpPr>
          <p:cNvPr id="2" name="Title 1">
            <a:extLst>
              <a:ext uri="{FF2B5EF4-FFF2-40B4-BE49-F238E27FC236}">
                <a16:creationId xmlns:a16="http://schemas.microsoft.com/office/drawing/2014/main" id="{5343129A-F424-4451-84BA-9BBD1292C85D}"/>
              </a:ext>
            </a:extLst>
          </p:cNvPr>
          <p:cNvSpPr>
            <a:spLocks noGrp="1"/>
          </p:cNvSpPr>
          <p:nvPr>
            <p:ph type="title"/>
          </p:nvPr>
        </p:nvSpPr>
        <p:spPr>
          <a:xfrm>
            <a:off x="115075" y="0"/>
            <a:ext cx="11292439" cy="703385"/>
          </a:xfrm>
        </p:spPr>
        <p:txBody>
          <a:bodyPr>
            <a:normAutofit fontScale="90000"/>
          </a:bodyPr>
          <a:lstStyle/>
          <a:p>
            <a:r>
              <a:rPr lang="en-US" dirty="0"/>
              <a:t>Case Study 2: Metric identification &amp; visualization of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223637" y="62317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6" name="Rectangle 5">
            <a:extLst>
              <a:ext uri="{FF2B5EF4-FFF2-40B4-BE49-F238E27FC236}">
                <a16:creationId xmlns:a16="http://schemas.microsoft.com/office/drawing/2014/main" id="{2EB38749-233C-475E-8026-71B3C97F1703}"/>
              </a:ext>
            </a:extLst>
          </p:cNvPr>
          <p:cNvSpPr/>
          <p:nvPr/>
        </p:nvSpPr>
        <p:spPr>
          <a:xfrm>
            <a:off x="1074821" y="1128087"/>
            <a:ext cx="10042358" cy="5016758"/>
          </a:xfrm>
          <a:prstGeom prst="rect">
            <a:avLst/>
          </a:prstGeom>
        </p:spPr>
        <p:txBody>
          <a:bodyPr wrap="square">
            <a:spAutoFit/>
          </a:bodyPr>
          <a:lstStyle/>
          <a:p>
            <a:r>
              <a:rPr lang="en-IN" sz="2000" dirty="0">
                <a:ea typeface="Segoe UI" panose="020B0502040204020203" pitchFamily="34" charset="0"/>
                <a:cs typeface="Segoe UI" panose="020B0502040204020203" pitchFamily="34" charset="0"/>
              </a:rPr>
              <a:t>With increased competition in the e-commerce space, the client had to come up with interesting value adds for both their buyers and sellers, to reduce churn and improve upon user base / transaction growth. Client </a:t>
            </a:r>
            <a:r>
              <a:rPr lang="en-IN" sz="2000" b="1" i="1" dirty="0">
                <a:ea typeface="Segoe UI" panose="020B0502040204020203" pitchFamily="34" charset="0"/>
                <a:cs typeface="Segoe UI" panose="020B0502040204020203" pitchFamily="34" charset="0"/>
              </a:rPr>
              <a:t>did not have a common platform </a:t>
            </a:r>
            <a:r>
              <a:rPr lang="en-IN" sz="2000" dirty="0">
                <a:ea typeface="Segoe UI" panose="020B0502040204020203" pitchFamily="34" charset="0"/>
                <a:cs typeface="Segoe UI" panose="020B0502040204020203" pitchFamily="34" charset="0"/>
              </a:rPr>
              <a:t>which buyers/sellers could use to understand what the popular products were and how they were trending across geographies. However, development and deployment of such a tool is limited by several constraints.</a:t>
            </a:r>
          </a:p>
          <a:p>
            <a:r>
              <a:rPr lang="en-US" sz="2000" b="1" dirty="0">
                <a:ea typeface="Segoe UI" panose="020B0502040204020203" pitchFamily="34" charset="0"/>
                <a:cs typeface="Segoe UI" panose="020B0502040204020203" pitchFamily="34" charset="0"/>
              </a:rPr>
              <a:t>Key Challenges:</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Ingesting 1.2 TB, 4.5 billion records from legacy systems into responsive query system</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The siloed nature of the data across business units required co-ordination and approvals from multiple business stakeholders </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Security requirements for building an automated data pipeline across various systems is more complex</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Need for ultrafast response time for queries in the order of 1000 ms</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Being a multi-national company with presence across geographies, the platform must provide multilingual support</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The system must be robust enough to work across multiple devices</a:t>
            </a: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5A09E6DF-9745-45FB-9C3E-DE54ED9B207F}"/>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392155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49</a:t>
            </a:fld>
            <a:endParaRPr lang="en-US" dirty="0"/>
          </a:p>
        </p:txBody>
      </p:sp>
      <p:sp>
        <p:nvSpPr>
          <p:cNvPr id="2" name="Title 1">
            <a:extLst>
              <a:ext uri="{FF2B5EF4-FFF2-40B4-BE49-F238E27FC236}">
                <a16:creationId xmlns:a16="http://schemas.microsoft.com/office/drawing/2014/main" id="{FD3F68ED-E656-4D9B-9EAC-4C0F3BE925A2}"/>
              </a:ext>
            </a:extLst>
          </p:cNvPr>
          <p:cNvSpPr>
            <a:spLocks noGrp="1"/>
          </p:cNvSpPr>
          <p:nvPr>
            <p:ph type="title"/>
          </p:nvPr>
        </p:nvSpPr>
        <p:spPr>
          <a:xfrm>
            <a:off x="115075" y="0"/>
            <a:ext cx="11322419" cy="703385"/>
          </a:xfrm>
        </p:spPr>
        <p:txBody>
          <a:bodyPr>
            <a:normAutofit fontScale="90000"/>
          </a:bodyPr>
          <a:lstStyle/>
          <a:p>
            <a:r>
              <a:rPr lang="en-US" dirty="0"/>
              <a:t>Case Study 2: Metric identification &amp; visualization of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295827" y="611260"/>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13" name="Picture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827" y="3342725"/>
            <a:ext cx="7262558" cy="3150105"/>
          </a:xfrm>
          <a:prstGeom prst="rect">
            <a:avLst/>
          </a:prstGeom>
          <a:noFill/>
        </p:spPr>
      </p:pic>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800" y="1235606"/>
            <a:ext cx="3873500" cy="2472794"/>
          </a:xfrm>
          <a:prstGeom prst="rect">
            <a:avLst/>
          </a:prstGeom>
          <a:noFill/>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1800" y="4140201"/>
            <a:ext cx="4025900" cy="2095500"/>
          </a:xfrm>
          <a:prstGeom prst="rect">
            <a:avLst/>
          </a:prstGeom>
          <a:noFill/>
        </p:spPr>
      </p:pic>
      <p:cxnSp>
        <p:nvCxnSpPr>
          <p:cNvPr id="6" name="Straight Connector 5"/>
          <p:cNvCxnSpPr/>
          <p:nvPr/>
        </p:nvCxnSpPr>
        <p:spPr>
          <a:xfrm>
            <a:off x="7817792" y="949814"/>
            <a:ext cx="68908" cy="572557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388" y="1226435"/>
            <a:ext cx="6899923" cy="1738938"/>
          </a:xfrm>
          <a:prstGeom prst="rect">
            <a:avLst/>
          </a:prstGeom>
        </p:spPr>
        <p:txBody>
          <a:bodyPr wrap="square">
            <a:spAutoFit/>
          </a:bodyPr>
          <a:lstStyle/>
          <a:p>
            <a:pPr algn="just">
              <a:lnSpc>
                <a:spcPct val="107000"/>
              </a:lnSpc>
            </a:pPr>
            <a:r>
              <a:rPr lang="en-IN" sz="2000" dirty="0">
                <a:ea typeface="Segoe UI" panose="020B0502040204020203" pitchFamily="34" charset="0"/>
                <a:cs typeface="Segoe UI" panose="020B0502040204020203" pitchFamily="34" charset="0"/>
              </a:rPr>
              <a:t>LatentView </a:t>
            </a:r>
            <a:r>
              <a:rPr lang="en-IN" sz="2000" b="1" i="1" dirty="0">
                <a:ea typeface="Segoe UI" panose="020B0502040204020203" pitchFamily="34" charset="0"/>
                <a:cs typeface="Segoe UI" panose="020B0502040204020203" pitchFamily="34" charset="0"/>
              </a:rPr>
              <a:t>built and maintained a search engine </a:t>
            </a:r>
            <a:r>
              <a:rPr lang="en-IN" sz="2000" dirty="0">
                <a:ea typeface="Segoe UI" panose="020B0502040204020203" pitchFamily="34" charset="0"/>
                <a:cs typeface="Segoe UI" panose="020B0502040204020203" pitchFamily="34" charset="0"/>
              </a:rPr>
              <a:t>using 3 years of transaction data and provided a real-time user query able platform to visualize market trends, purchase trends, popular items etc. for any search/product term and allows comparison between products and product categories. </a:t>
            </a:r>
            <a:endParaRPr lang="en-US" sz="2000" dirty="0">
              <a:effectLst/>
              <a:ea typeface="Segoe UI" panose="020B0502040204020203" pitchFamily="34" charset="0"/>
              <a:cs typeface="Segoe UI" panose="020B0502040204020203" pitchFamily="34" charset="0"/>
            </a:endParaRPr>
          </a:p>
        </p:txBody>
      </p:sp>
      <p:sp>
        <p:nvSpPr>
          <p:cNvPr id="18" name="TextBox 17"/>
          <p:cNvSpPr txBox="1"/>
          <p:nvPr/>
        </p:nvSpPr>
        <p:spPr>
          <a:xfrm>
            <a:off x="864727" y="6235701"/>
            <a:ext cx="3916820" cy="338554"/>
          </a:xfrm>
          <a:prstGeom prst="rect">
            <a:avLst/>
          </a:prstGeom>
          <a:noFill/>
        </p:spPr>
        <p:txBody>
          <a:bodyPr wrap="square" rtlCol="0">
            <a:spAutoFit/>
          </a:bodyPr>
          <a:lstStyle/>
          <a:p>
            <a:pPr algn="ctr"/>
            <a:r>
              <a:rPr lang="en-US" sz="1600" b="1" dirty="0"/>
              <a:t>Technical Architecture</a:t>
            </a:r>
          </a:p>
        </p:txBody>
      </p:sp>
      <p:sp>
        <p:nvSpPr>
          <p:cNvPr id="19" name="TextBox 18"/>
          <p:cNvSpPr txBox="1"/>
          <p:nvPr/>
        </p:nvSpPr>
        <p:spPr>
          <a:xfrm>
            <a:off x="8275180" y="6235701"/>
            <a:ext cx="3916820" cy="338554"/>
          </a:xfrm>
          <a:prstGeom prst="rect">
            <a:avLst/>
          </a:prstGeom>
          <a:noFill/>
        </p:spPr>
        <p:txBody>
          <a:bodyPr wrap="square" rtlCol="0">
            <a:spAutoFit/>
          </a:bodyPr>
          <a:lstStyle/>
          <a:p>
            <a:pPr algn="ctr"/>
            <a:r>
              <a:rPr lang="en-US" sz="1600" b="1" dirty="0"/>
              <a:t>Platform Snapshots</a:t>
            </a:r>
          </a:p>
        </p:txBody>
      </p:sp>
      <p:sp>
        <p:nvSpPr>
          <p:cNvPr id="22" name="TextBox 21"/>
          <p:cNvSpPr txBox="1"/>
          <p:nvPr/>
        </p:nvSpPr>
        <p:spPr>
          <a:xfrm>
            <a:off x="10889017" y="6492830"/>
            <a:ext cx="1496694" cy="369332"/>
          </a:xfrm>
          <a:prstGeom prst="rect">
            <a:avLst/>
          </a:prstGeom>
          <a:noFill/>
        </p:spPr>
        <p:txBody>
          <a:bodyPr wrap="square" rtlCol="0">
            <a:spAutoFit/>
          </a:bodyPr>
          <a:lstStyle/>
          <a:p>
            <a:r>
              <a:rPr lang="en-US" dirty="0">
                <a:solidFill>
                  <a:schemeClr val="tx2"/>
                </a:solidFill>
                <a:hlinkClick r:id="rId5" action="ppaction://hlinksldjump"/>
              </a:rPr>
              <a:t>Back</a:t>
            </a:r>
            <a:endParaRPr lang="en-US" dirty="0">
              <a:solidFill>
                <a:schemeClr val="tx2"/>
              </a:solidFill>
            </a:endParaRPr>
          </a:p>
        </p:txBody>
      </p:sp>
      <p:sp>
        <p:nvSpPr>
          <p:cNvPr id="16" name="Slide Number Placeholder 2">
            <a:extLst>
              <a:ext uri="{FF2B5EF4-FFF2-40B4-BE49-F238E27FC236}">
                <a16:creationId xmlns:a16="http://schemas.microsoft.com/office/drawing/2014/main" id="{69657721-D821-4A45-8053-AB5CE17F8178}"/>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Footer Placeholder 2">
            <a:extLst>
              <a:ext uri="{FF2B5EF4-FFF2-40B4-BE49-F238E27FC236}">
                <a16:creationId xmlns:a16="http://schemas.microsoft.com/office/drawing/2014/main" id="{83B3FDED-8E31-4B4D-B8A8-E45E947DB8D6}"/>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12705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7DAAD9-3345-4C0F-86A5-442F07AD204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5</a:t>
            </a:fld>
            <a:endParaRPr lang="en-US" dirty="0">
              <a:solidFill>
                <a:prstClr val="black">
                  <a:tint val="75000"/>
                </a:prstClr>
              </a:solidFill>
            </a:endParaRPr>
          </a:p>
        </p:txBody>
      </p:sp>
      <p:sp>
        <p:nvSpPr>
          <p:cNvPr id="3" name="Title 2">
            <a:extLst>
              <a:ext uri="{FF2B5EF4-FFF2-40B4-BE49-F238E27FC236}">
                <a16:creationId xmlns:a16="http://schemas.microsoft.com/office/drawing/2014/main" id="{DCEB7D16-FCDC-4ACF-ABC2-84606305ACAA}"/>
              </a:ext>
            </a:extLst>
          </p:cNvPr>
          <p:cNvSpPr>
            <a:spLocks noGrp="1"/>
          </p:cNvSpPr>
          <p:nvPr>
            <p:ph type="title"/>
          </p:nvPr>
        </p:nvSpPr>
        <p:spPr/>
        <p:txBody>
          <a:bodyPr>
            <a:normAutofit/>
          </a:bodyPr>
          <a:lstStyle/>
          <a:p>
            <a:r>
              <a:rPr lang="en-US" dirty="0"/>
              <a:t>Who we work with</a:t>
            </a:r>
          </a:p>
        </p:txBody>
      </p:sp>
      <p:pic>
        <p:nvPicPr>
          <p:cNvPr id="4" name="Picture 3" descr="Image result for expedia logo">
            <a:extLst>
              <a:ext uri="{FF2B5EF4-FFF2-40B4-BE49-F238E27FC236}">
                <a16:creationId xmlns:a16="http://schemas.microsoft.com/office/drawing/2014/main" id="{0E7B70DA-D7EA-4F7D-A966-F4BB87296E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552" y="2941394"/>
            <a:ext cx="1573580" cy="44564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6" descr="Image result for whirlpool logo">
            <a:extLst>
              <a:ext uri="{FF2B5EF4-FFF2-40B4-BE49-F238E27FC236}">
                <a16:creationId xmlns:a16="http://schemas.microsoft.com/office/drawing/2014/main" id="{039B2084-0ADD-4080-B489-2FE7E6DA5F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9623" y="1028293"/>
            <a:ext cx="1302077" cy="43359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0" descr="Image result for franklin templeton logo">
            <a:extLst>
              <a:ext uri="{FF2B5EF4-FFF2-40B4-BE49-F238E27FC236}">
                <a16:creationId xmlns:a16="http://schemas.microsoft.com/office/drawing/2014/main" id="{B2DCEFBD-1168-413A-B635-7FEBB937A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925" y="5715362"/>
            <a:ext cx="1700241" cy="87440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6" descr="Image result for metlife logo transparent">
            <a:extLst>
              <a:ext uri="{FF2B5EF4-FFF2-40B4-BE49-F238E27FC236}">
                <a16:creationId xmlns:a16="http://schemas.microsoft.com/office/drawing/2014/main" id="{73070415-036B-4444-B784-30013AE37B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2907" y="5990157"/>
            <a:ext cx="1392082" cy="324819"/>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Image result for united logo">
            <a:extLst>
              <a:ext uri="{FF2B5EF4-FFF2-40B4-BE49-F238E27FC236}">
                <a16:creationId xmlns:a16="http://schemas.microsoft.com/office/drawing/2014/main" id="{EA3CAE32-84F5-4DC0-AE16-1BC0245C2F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196" y="3012353"/>
            <a:ext cx="1737504" cy="30372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D48C1F8-5EF7-4434-8BA8-730B7A1B64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0005" y="2033098"/>
            <a:ext cx="1177886" cy="385758"/>
          </a:xfrm>
          <a:prstGeom prst="rect">
            <a:avLst/>
          </a:prstGeom>
        </p:spPr>
      </p:pic>
      <p:pic>
        <p:nvPicPr>
          <p:cNvPr id="10" name="Picture 9">
            <a:extLst>
              <a:ext uri="{FF2B5EF4-FFF2-40B4-BE49-F238E27FC236}">
                <a16:creationId xmlns:a16="http://schemas.microsoft.com/office/drawing/2014/main" id="{64DF6750-C466-4EE6-88BA-A05FC4B22A59}"/>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3583" y="2004209"/>
            <a:ext cx="1653829" cy="443537"/>
          </a:xfrm>
          <a:prstGeom prst="rect">
            <a:avLst/>
          </a:prstGeom>
        </p:spPr>
      </p:pic>
      <p:pic>
        <p:nvPicPr>
          <p:cNvPr id="11" name="Picture 24" descr="Image result for mcdonalds logo transparent background">
            <a:extLst>
              <a:ext uri="{FF2B5EF4-FFF2-40B4-BE49-F238E27FC236}">
                <a16:creationId xmlns:a16="http://schemas.microsoft.com/office/drawing/2014/main" id="{936F670F-BCF1-4124-A01D-CD2C2D723AF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92394" y="1925469"/>
            <a:ext cx="721219" cy="601016"/>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6" descr="Image result for sony pictures logo transparent">
            <a:extLst>
              <a:ext uri="{FF2B5EF4-FFF2-40B4-BE49-F238E27FC236}">
                <a16:creationId xmlns:a16="http://schemas.microsoft.com/office/drawing/2014/main" id="{70C624C1-32C2-4EF8-ACAF-BFD8E301B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28530" y="4897151"/>
            <a:ext cx="1263934" cy="44629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32" descr="Image result for sears logo transparent">
            <a:extLst>
              <a:ext uri="{FF2B5EF4-FFF2-40B4-BE49-F238E27FC236}">
                <a16:creationId xmlns:a16="http://schemas.microsoft.com/office/drawing/2014/main" id="{59F6554C-7C22-4D36-9748-BB753B6DBBAD}"/>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121331" y="1090665"/>
            <a:ext cx="1166022" cy="3088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34" descr="Image result for Philips logo transparent">
            <a:extLst>
              <a:ext uri="{FF2B5EF4-FFF2-40B4-BE49-F238E27FC236}">
                <a16:creationId xmlns:a16="http://schemas.microsoft.com/office/drawing/2014/main" id="{9BDBDFCC-B97C-4E18-90BD-DD9EB40D9A8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89623" y="4995471"/>
            <a:ext cx="1356844" cy="249659"/>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36" descr="Image result for ebay logo transparent">
            <a:extLst>
              <a:ext uri="{FF2B5EF4-FFF2-40B4-BE49-F238E27FC236}">
                <a16:creationId xmlns:a16="http://schemas.microsoft.com/office/drawing/2014/main" id="{9B819056-C4E5-4C30-906B-6A3A6E41B65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82145" y="1954473"/>
            <a:ext cx="1244394" cy="54300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38" descr="Image result for cisco logo transparent">
            <a:extLst>
              <a:ext uri="{FF2B5EF4-FFF2-40B4-BE49-F238E27FC236}">
                <a16:creationId xmlns:a16="http://schemas.microsoft.com/office/drawing/2014/main" id="{06AC05B8-25C2-44C6-BA3E-83D8E466850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73590" y="3776262"/>
            <a:ext cx="1170717" cy="689012"/>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0" descr="Image result for microsoft logo transparent background">
            <a:extLst>
              <a:ext uri="{FF2B5EF4-FFF2-40B4-BE49-F238E27FC236}">
                <a16:creationId xmlns:a16="http://schemas.microsoft.com/office/drawing/2014/main" id="{A4C346B8-9CA3-447D-866E-812516635DE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25522" b="18067"/>
          <a:stretch/>
        </p:blipFill>
        <p:spPr bwMode="auto">
          <a:xfrm>
            <a:off x="2817925" y="3913982"/>
            <a:ext cx="1986896" cy="413572"/>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2" descr="Image result for bmw logo transparent background">
            <a:extLst>
              <a:ext uri="{FF2B5EF4-FFF2-40B4-BE49-F238E27FC236}">
                <a16:creationId xmlns:a16="http://schemas.microsoft.com/office/drawing/2014/main" id="{BF1ABB0F-0DCF-4CD9-8167-554E125D0D7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420149" y="2831361"/>
            <a:ext cx="665709" cy="665709"/>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 descr="Image result for facebook logo">
            <a:extLst>
              <a:ext uri="{FF2B5EF4-FFF2-40B4-BE49-F238E27FC236}">
                <a16:creationId xmlns:a16="http://schemas.microsoft.com/office/drawing/2014/main" id="{3B4239C1-44A4-416F-8391-7A45DF2893B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303541" y="3671306"/>
            <a:ext cx="898924" cy="898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Image result for Google logo">
            <a:extLst>
              <a:ext uri="{FF2B5EF4-FFF2-40B4-BE49-F238E27FC236}">
                <a16:creationId xmlns:a16="http://schemas.microsoft.com/office/drawing/2014/main" id="{25B45895-D764-4E85-9199-10661085DB4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7129" y="3907918"/>
            <a:ext cx="1259469" cy="425701"/>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6" descr="Image result for standard life investments transparent logo">
            <a:extLst>
              <a:ext uri="{FF2B5EF4-FFF2-40B4-BE49-F238E27FC236}">
                <a16:creationId xmlns:a16="http://schemas.microsoft.com/office/drawing/2014/main" id="{725C5A96-BB6C-4850-A0B7-F687F5DB369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59835" y="5907803"/>
            <a:ext cx="1401324" cy="489527"/>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Image result for paypal logo transparent background">
            <a:extLst>
              <a:ext uri="{FF2B5EF4-FFF2-40B4-BE49-F238E27FC236}">
                <a16:creationId xmlns:a16="http://schemas.microsoft.com/office/drawing/2014/main" id="{51493252-C0C7-4AA6-A3F3-778D38FF218B}"/>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0396" b="20527"/>
          <a:stretch/>
        </p:blipFill>
        <p:spPr bwMode="auto">
          <a:xfrm>
            <a:off x="977129" y="5875481"/>
            <a:ext cx="1604486" cy="554171"/>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0DE63BF-713F-4B4B-94F4-A112F68E09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2651" y="3017870"/>
            <a:ext cx="1355692" cy="292690"/>
          </a:xfrm>
          <a:prstGeom prst="rect">
            <a:avLst/>
          </a:prstGeom>
        </p:spPr>
      </p:pic>
      <p:pic>
        <p:nvPicPr>
          <p:cNvPr id="24" name="Picture 2" descr="Image result for walmart">
            <a:extLst>
              <a:ext uri="{FF2B5EF4-FFF2-40B4-BE49-F238E27FC236}">
                <a16:creationId xmlns:a16="http://schemas.microsoft.com/office/drawing/2014/main" id="{0E81E1FF-6CB4-485B-9956-32AF323AC6E6}"/>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08207" y="1017793"/>
            <a:ext cx="1904581" cy="4545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Levi's">
            <a:extLst>
              <a:ext uri="{FF2B5EF4-FFF2-40B4-BE49-F238E27FC236}">
                <a16:creationId xmlns:a16="http://schemas.microsoft.com/office/drawing/2014/main" id="{B00C4D4C-B4ED-4FB7-A1DF-5C3E94C9650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02195" y="1016821"/>
            <a:ext cx="1113506" cy="4565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kelloggs">
            <a:extLst>
              <a:ext uri="{FF2B5EF4-FFF2-40B4-BE49-F238E27FC236}">
                <a16:creationId xmlns:a16="http://schemas.microsoft.com/office/drawing/2014/main" id="{E48A7D7E-B31A-4A72-B0A3-6196B0EB96A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1922" y="1963342"/>
            <a:ext cx="1492247" cy="5252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adobe">
            <a:extLst>
              <a:ext uri="{FF2B5EF4-FFF2-40B4-BE49-F238E27FC236}">
                <a16:creationId xmlns:a16="http://schemas.microsoft.com/office/drawing/2014/main" id="{9EA496EE-5E25-4B62-88D8-87EA39411D4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83245" y="3942990"/>
            <a:ext cx="1354505" cy="3555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uber logo latest">
            <a:extLst>
              <a:ext uri="{FF2B5EF4-FFF2-40B4-BE49-F238E27FC236}">
                <a16:creationId xmlns:a16="http://schemas.microsoft.com/office/drawing/2014/main" id="{2F385E43-6E69-4A4B-AAAC-A528558F16F7}"/>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6702" t="39392" r="27620" b="38031"/>
          <a:stretch/>
        </p:blipFill>
        <p:spPr bwMode="auto">
          <a:xfrm>
            <a:off x="3032184" y="3017226"/>
            <a:ext cx="1259516" cy="2939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sysco logo latest">
            <a:extLst>
              <a:ext uri="{FF2B5EF4-FFF2-40B4-BE49-F238E27FC236}">
                <a16:creationId xmlns:a16="http://schemas.microsoft.com/office/drawing/2014/main" id="{EE002C7D-7052-4387-BA75-4B8E6F636FF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4794" y="4920068"/>
            <a:ext cx="1044334" cy="4004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warner logo latest">
            <a:extLst>
              <a:ext uri="{FF2B5EF4-FFF2-40B4-BE49-F238E27FC236}">
                <a16:creationId xmlns:a16="http://schemas.microsoft.com/office/drawing/2014/main" id="{62F29FD7-45C8-4F5A-A123-684FB545F2C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363250" y="4755144"/>
            <a:ext cx="779506" cy="7303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xbox logo">
            <a:extLst>
              <a:ext uri="{FF2B5EF4-FFF2-40B4-BE49-F238E27FC236}">
                <a16:creationId xmlns:a16="http://schemas.microsoft.com/office/drawing/2014/main" id="{0A589873-2B97-4D05-8366-C713EFFFFB8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184169" y="5977546"/>
            <a:ext cx="1137669" cy="35004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16" descr="Image result for pandora logo">
            <a:extLst>
              <a:ext uri="{FF2B5EF4-FFF2-40B4-BE49-F238E27FC236}">
                <a16:creationId xmlns:a16="http://schemas.microsoft.com/office/drawing/2014/main" id="{0B18C8B6-E3DB-4EE2-8AAD-72E25DCB34DE}"/>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0762" t="30832" r="9796" b="31062"/>
          <a:stretch/>
        </p:blipFill>
        <p:spPr bwMode="auto">
          <a:xfrm>
            <a:off x="7494081" y="4988123"/>
            <a:ext cx="1729734" cy="26435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apple logo">
            <a:extLst>
              <a:ext uri="{FF2B5EF4-FFF2-40B4-BE49-F238E27FC236}">
                <a16:creationId xmlns:a16="http://schemas.microsoft.com/office/drawing/2014/main" id="{78FB274D-4BE9-4BC1-908A-F883CC3364BD}"/>
              </a:ext>
            </a:extLst>
          </p:cNvPr>
          <p:cNvPicPr>
            <a:picLocks noChangeAspect="1" noChangeArrowheads="1"/>
          </p:cNvPicPr>
          <p:nvPr/>
        </p:nvPicPr>
        <p:blipFill>
          <a:blip r:embed="rId32" cstate="hqprint">
            <a:extLst>
              <a:ext uri="{28A0092B-C50C-407E-A947-70E740481C1C}">
                <a14:useLocalDpi xmlns:a14="http://schemas.microsoft.com/office/drawing/2010/main" val="0"/>
              </a:ext>
            </a:extLst>
          </a:blip>
          <a:srcRect/>
          <a:stretch>
            <a:fillRect/>
          </a:stretch>
        </p:blipFill>
        <p:spPr bwMode="auto">
          <a:xfrm>
            <a:off x="10420149" y="852056"/>
            <a:ext cx="665709" cy="768537"/>
          </a:xfrm>
          <a:prstGeom prst="rect">
            <a:avLst/>
          </a:prstGeom>
          <a:noFill/>
          <a:extLst>
            <a:ext uri="{909E8E84-426E-40DD-AFC4-6F175D3DCCD1}">
              <a14:hiddenFill xmlns:a14="http://schemas.microsoft.com/office/drawing/2010/main">
                <a:solidFill>
                  <a:srgbClr val="FFFFFF"/>
                </a:solidFill>
              </a14:hiddenFill>
            </a:ext>
          </a:extLst>
        </p:spPr>
      </p:pic>
      <p:sp>
        <p:nvSpPr>
          <p:cNvPr id="34" name="Footer Placeholder 33">
            <a:extLst>
              <a:ext uri="{FF2B5EF4-FFF2-40B4-BE49-F238E27FC236}">
                <a16:creationId xmlns:a16="http://schemas.microsoft.com/office/drawing/2014/main" id="{0F8F1C82-28C2-49AF-AEA7-8B3EC00E34F4}"/>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98169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17999B3-4F1A-4284-93E5-3469678E02DE}"/>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a:xfrm>
            <a:off x="9448800" y="6492875"/>
            <a:ext cx="2743200" cy="365125"/>
          </a:xfrm>
        </p:spPr>
        <p:txBody>
          <a:bodyPr/>
          <a:lstStyle/>
          <a:p>
            <a:fld id="{6CD9AD5F-3CCE-084D-84D8-4A35232D3779}" type="slidenum">
              <a:rPr lang="en-US" smtClean="0"/>
              <a:pPr/>
              <a:t>50</a:t>
            </a:fld>
            <a:endParaRPr lang="en-US" dirty="0"/>
          </a:p>
        </p:txBody>
      </p:sp>
      <p:sp>
        <p:nvSpPr>
          <p:cNvPr id="2" name="Title 1">
            <a:extLst>
              <a:ext uri="{FF2B5EF4-FFF2-40B4-BE49-F238E27FC236}">
                <a16:creationId xmlns:a16="http://schemas.microsoft.com/office/drawing/2014/main" id="{29BACA61-B5B4-471C-87EA-642AF2836DE6}"/>
              </a:ext>
            </a:extLst>
          </p:cNvPr>
          <p:cNvSpPr>
            <a:spLocks noGrp="1"/>
          </p:cNvSpPr>
          <p:nvPr>
            <p:ph type="title"/>
          </p:nvPr>
        </p:nvSpPr>
        <p:spPr>
          <a:xfrm>
            <a:off x="115075" y="0"/>
            <a:ext cx="11307429" cy="703385"/>
          </a:xfrm>
        </p:spPr>
        <p:txBody>
          <a:bodyPr>
            <a:normAutofit fontScale="90000"/>
          </a:bodyPr>
          <a:lstStyle/>
          <a:p>
            <a:r>
              <a:rPr lang="en-US" dirty="0"/>
              <a:t>Case Study 2: Metric identification &amp; visualization of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319890" y="628266"/>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5" name="Rectangle 4"/>
          <p:cNvSpPr/>
          <p:nvPr/>
        </p:nvSpPr>
        <p:spPr>
          <a:xfrm>
            <a:off x="956544" y="1415856"/>
            <a:ext cx="10259247" cy="4908010"/>
          </a:xfrm>
          <a:prstGeom prst="rect">
            <a:avLst/>
          </a:prstGeom>
        </p:spPr>
        <p:txBody>
          <a:bodyPr wrap="square">
            <a:spAutoFit/>
          </a:bodyPr>
          <a:lstStyle/>
          <a:p>
            <a:pPr algn="just">
              <a:lnSpc>
                <a:spcPct val="107000"/>
              </a:lnSpc>
              <a:spcAft>
                <a:spcPts val="800"/>
              </a:spcAft>
            </a:pPr>
            <a:r>
              <a:rPr lang="en-US" sz="2000" dirty="0">
                <a:ea typeface="Segoe UI" panose="020B0502040204020203" pitchFamily="34" charset="0"/>
                <a:cs typeface="Segoe UI" panose="020B0502040204020203" pitchFamily="34" charset="0"/>
              </a:rPr>
              <a:t>The new platform led 20% of the platform users to visit the marketplace website and perform 32% product searches which resulted in an </a:t>
            </a:r>
            <a:r>
              <a:rPr lang="en-US" sz="2000" b="1" i="1" dirty="0">
                <a:ea typeface="Segoe UI" panose="020B0502040204020203" pitchFamily="34" charset="0"/>
                <a:cs typeface="Segoe UI" panose="020B0502040204020203" pitchFamily="34" charset="0"/>
              </a:rPr>
              <a:t>overall impact of 3% increase in transaction volumes </a:t>
            </a:r>
            <a:r>
              <a:rPr lang="en-US" sz="2000" dirty="0">
                <a:ea typeface="Segoe UI" panose="020B0502040204020203" pitchFamily="34" charset="0"/>
                <a:cs typeface="Segoe UI" panose="020B0502040204020203" pitchFamily="34" charset="0"/>
              </a:rPr>
              <a:t>across key product categories</a:t>
            </a:r>
          </a:p>
          <a:p>
            <a:pPr algn="just">
              <a:lnSpc>
                <a:spcPct val="107000"/>
              </a:lnSpc>
              <a:spcAft>
                <a:spcPts val="800"/>
              </a:spcAft>
            </a:pPr>
            <a:r>
              <a:rPr lang="en-IN" sz="2000" dirty="0">
                <a:ea typeface="Segoe UI" panose="020B0502040204020203" pitchFamily="34" charset="0"/>
                <a:cs typeface="Segoe UI" panose="020B0502040204020203" pitchFamily="34" charset="0"/>
              </a:rPr>
              <a:t>To sum up the benefits by different user groups:</a:t>
            </a:r>
            <a:endParaRPr lang="en-US" sz="2000" dirty="0">
              <a:ea typeface="Segoe UI" panose="020B0502040204020203" pitchFamily="34" charset="0"/>
              <a:cs typeface="Segoe UI" panose="020B0502040204020203" pitchFamily="34" charset="0"/>
            </a:endParaRP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Sellers: </a:t>
            </a:r>
            <a:r>
              <a:rPr lang="en-US" sz="2000" dirty="0">
                <a:ea typeface="Segoe UI" panose="020B0502040204020203" pitchFamily="34" charset="0"/>
                <a:cs typeface="Segoe UI" panose="020B0502040204020203" pitchFamily="34" charset="0"/>
              </a:rPr>
              <a:t>Serves as an intelligence source to turn transaction data into decisions</a:t>
            </a:r>
          </a:p>
          <a:p>
            <a:pPr marL="1257300" lvl="2" indent="-342900" algn="just">
              <a:lnSpc>
                <a:spcPct val="107000"/>
              </a:lnSpc>
              <a:buFont typeface="Arial" panose="020B0604020202020204" pitchFamily="34" charset="0"/>
              <a:buChar char="•"/>
            </a:pPr>
            <a:r>
              <a:rPr lang="en-US" sz="2000" dirty="0">
                <a:ea typeface="Segoe UI" panose="020B0502040204020203" pitchFamily="34" charset="0"/>
                <a:cs typeface="Segoe UI" panose="020B0502040204020203" pitchFamily="34" charset="0"/>
              </a:rPr>
              <a:t>Product price comparison with competitors </a:t>
            </a:r>
            <a:r>
              <a:rPr lang="en-US" sz="2000" b="1" i="1" dirty="0">
                <a:ea typeface="Segoe UI" panose="020B0502040204020203" pitchFamily="34" charset="0"/>
                <a:cs typeface="Segoe UI" panose="020B0502040204020203" pitchFamily="34" charset="0"/>
              </a:rPr>
              <a:t>enabling price optimization</a:t>
            </a:r>
          </a:p>
          <a:p>
            <a:pPr marL="1257300" lvl="2" indent="-342900" algn="just">
              <a:lnSpc>
                <a:spcPct val="107000"/>
              </a:lnSpc>
              <a:buFont typeface="Arial" panose="020B0604020202020204" pitchFamily="34" charset="0"/>
              <a:buChar char="•"/>
            </a:pPr>
            <a:r>
              <a:rPr lang="en-IN" sz="2000" dirty="0">
                <a:ea typeface="Segoe UI" panose="020B0502040204020203" pitchFamily="34" charset="0"/>
                <a:cs typeface="Segoe UI" panose="020B0502040204020203" pitchFamily="34" charset="0"/>
              </a:rPr>
              <a:t>Popular &amp; trending products across brands to aid </a:t>
            </a:r>
            <a:r>
              <a:rPr lang="en-IN" sz="2000" b="1" i="1" dirty="0">
                <a:ea typeface="Segoe UI" panose="020B0502040204020203" pitchFamily="34" charset="0"/>
                <a:cs typeface="Segoe UI" panose="020B0502040204020203" pitchFamily="34" charset="0"/>
              </a:rPr>
              <a:t>inventory management</a:t>
            </a:r>
            <a:endParaRPr lang="en-US" sz="2000" b="1" i="1" dirty="0">
              <a:ea typeface="Segoe UI" panose="020B0502040204020203" pitchFamily="34" charset="0"/>
              <a:cs typeface="Segoe UI" panose="020B0502040204020203" pitchFamily="34" charset="0"/>
            </a:endParaRPr>
          </a:p>
          <a:p>
            <a:pPr marL="1257300" lvl="2" indent="-342900" algn="just">
              <a:lnSpc>
                <a:spcPct val="107000"/>
              </a:lnSpc>
              <a:buFont typeface="Arial" panose="020B0604020202020204" pitchFamily="34" charset="0"/>
              <a:buChar char="•"/>
            </a:pPr>
            <a:r>
              <a:rPr lang="en-IN" sz="2000" dirty="0">
                <a:ea typeface="Segoe UI" panose="020B0502040204020203" pitchFamily="34" charset="0"/>
                <a:cs typeface="Segoe UI" panose="020B0502040204020203" pitchFamily="34" charset="0"/>
              </a:rPr>
              <a:t>Identifying high potential markets, red ocean markets, markets with high demand but unexplored by rivals etc. </a:t>
            </a:r>
            <a:r>
              <a:rPr lang="en-IN" sz="2000" b="1" i="1" dirty="0">
                <a:ea typeface="Segoe UI" panose="020B0502040204020203" pitchFamily="34" charset="0"/>
                <a:cs typeface="Segoe UI" panose="020B0502040204020203" pitchFamily="34" charset="0"/>
              </a:rPr>
              <a:t>for strategic &amp; operational decisioning</a:t>
            </a:r>
            <a:endParaRPr lang="en-US" sz="2000" b="1" i="1" dirty="0">
              <a:ea typeface="Segoe UI" panose="020B0502040204020203" pitchFamily="34" charset="0"/>
              <a:cs typeface="Segoe UI" panose="020B0502040204020203" pitchFamily="34" charset="0"/>
            </a:endParaRP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Buyers: </a:t>
            </a:r>
            <a:r>
              <a:rPr lang="en-US" sz="2000" dirty="0">
                <a:ea typeface="Segoe UI" panose="020B0502040204020203" pitchFamily="34" charset="0"/>
                <a:cs typeface="Segoe UI" panose="020B0502040204020203" pitchFamily="34" charset="0"/>
              </a:rPr>
              <a:t>Discover the hottest products, average price of products in any given time and place for informed and optimized purchases</a:t>
            </a: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Internal Users: </a:t>
            </a:r>
            <a:r>
              <a:rPr lang="en-US" sz="2000" dirty="0">
                <a:ea typeface="Segoe UI" panose="020B0502040204020203" pitchFamily="34" charset="0"/>
                <a:cs typeface="Segoe UI" panose="020B0502040204020203" pitchFamily="34" charset="0"/>
              </a:rPr>
              <a:t>Self-serving BI tool that can be used to compare trends across products, price comparison, demand, buyer-seller interactions etc.</a:t>
            </a:r>
          </a:p>
          <a:p>
            <a:pPr marL="457200" marR="0" algn="just">
              <a:lnSpc>
                <a:spcPct val="107000"/>
              </a:lnSpc>
              <a:spcBef>
                <a:spcPts val="0"/>
              </a:spcBef>
              <a:spcAft>
                <a:spcPts val="0"/>
              </a:spcAft>
            </a:pPr>
            <a:r>
              <a:rPr lang="en-US" sz="2000" dirty="0">
                <a:ea typeface="Segoe UI" panose="020B0502040204020203" pitchFamily="34" charset="0"/>
                <a:cs typeface="Segoe UI" panose="020B0502040204020203" pitchFamily="34" charset="0"/>
              </a:rPr>
              <a:t> </a:t>
            </a:r>
          </a:p>
        </p:txBody>
      </p:sp>
      <p:sp>
        <p:nvSpPr>
          <p:cNvPr id="12" name="TextBox 11"/>
          <p:cNvSpPr txBox="1"/>
          <p:nvPr/>
        </p:nvSpPr>
        <p:spPr>
          <a:xfrm>
            <a:off x="10889017" y="6488668"/>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49C21C92-ADD5-4CF7-B45A-92CA75BFF812}"/>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585080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51</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6" name="TextBox 5">
            <a:extLst>
              <a:ext uri="{FF2B5EF4-FFF2-40B4-BE49-F238E27FC236}">
                <a16:creationId xmlns:a16="http://schemas.microsoft.com/office/drawing/2014/main" id="{23FE9618-01DE-4420-BF86-997095EB7ED7}"/>
              </a:ext>
            </a:extLst>
          </p:cNvPr>
          <p:cNvSpPr txBox="1"/>
          <p:nvPr/>
        </p:nvSpPr>
        <p:spPr>
          <a:xfrm>
            <a:off x="269518" y="677042"/>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5" name="Table 4"/>
          <p:cNvGraphicFramePr>
            <a:graphicFrameLocks noGrp="1"/>
          </p:cNvGraphicFramePr>
          <p:nvPr>
            <p:extLst>
              <p:ext uri="{D42A27DB-BD31-4B8C-83A1-F6EECF244321}">
                <p14:modId xmlns:p14="http://schemas.microsoft.com/office/powerpoint/2010/main" val="3325295255"/>
              </p:ext>
            </p:extLst>
          </p:nvPr>
        </p:nvGraphicFramePr>
        <p:xfrm>
          <a:off x="714389" y="1536700"/>
          <a:ext cx="10450916" cy="4735762"/>
        </p:xfrm>
        <a:graphic>
          <a:graphicData uri="http://schemas.openxmlformats.org/drawingml/2006/table">
            <a:tbl>
              <a:tblPr firstRow="1" firstCol="1" bandRow="1">
                <a:tableStyleId>{5C22544A-7EE6-4342-B048-85BDC9FD1C3A}</a:tableStyleId>
              </a:tblPr>
              <a:tblGrid>
                <a:gridCol w="1852737">
                  <a:extLst>
                    <a:ext uri="{9D8B030D-6E8A-4147-A177-3AD203B41FA5}">
                      <a16:colId xmlns:a16="http://schemas.microsoft.com/office/drawing/2014/main" val="20000"/>
                    </a:ext>
                  </a:extLst>
                </a:gridCol>
                <a:gridCol w="8598179">
                  <a:extLst>
                    <a:ext uri="{9D8B030D-6E8A-4147-A177-3AD203B41FA5}">
                      <a16:colId xmlns:a16="http://schemas.microsoft.com/office/drawing/2014/main" val="20001"/>
                    </a:ext>
                  </a:extLst>
                </a:gridCol>
              </a:tblGrid>
              <a:tr h="43635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a Europe based Iconic Automobile Manufacturer</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0"/>
                  </a:ext>
                </a:extLst>
              </a:tr>
              <a:tr h="585159">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Costs incurred due to warranty claims had a negative impact of almost 2.5% on the bottom line of the company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1137896">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Provided a robust scalable platform which modelled customer behaviour using driving patterns &amp; warranty / repair data. This platform enables a user to carry out root cause analysis by correlating driving styles with warranty issues.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680025">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Warranty costs reduced by 35% for the “long pause and short trips” driving style due to proactive ‘drive right’ messaging communicated to at-risk drivers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3"/>
                  </a:ext>
                </a:extLst>
              </a:tr>
              <a:tr h="851307">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342900" marR="21590" lvl="0" indent="-342900">
                        <a:lnSpc>
                          <a:spcPct val="107000"/>
                        </a:lnSpc>
                        <a:spcBef>
                          <a:spcPts val="0"/>
                        </a:spcBef>
                        <a:spcAft>
                          <a:spcPts val="0"/>
                        </a:spcAft>
                        <a:buFont typeface="Symbol" charset="2"/>
                        <a:buChar char=""/>
                      </a:pPr>
                      <a:r>
                        <a:rPr lang="en-US" sz="1400" dirty="0">
                          <a:effectLst/>
                          <a:latin typeface="Segoe UI" panose="020B0502040204020203" pitchFamily="34" charset="0"/>
                          <a:ea typeface="Segoe UI" panose="020B0502040204020203" pitchFamily="34" charset="0"/>
                          <a:cs typeface="Segoe UI" panose="020B0502040204020203" pitchFamily="34" charset="0"/>
                        </a:rPr>
                        <a:t>AWS Databricks, Apache Spark, Mongodb, React, Html, JS, Scala, D3.JS, Spark MLIB</a:t>
                      </a:r>
                    </a:p>
                    <a:p>
                      <a:pPr marL="342900" marR="21590" lvl="0" indent="-342900">
                        <a:lnSpc>
                          <a:spcPct val="107000"/>
                        </a:lnSpc>
                        <a:spcBef>
                          <a:spcPts val="0"/>
                        </a:spcBef>
                        <a:spcAft>
                          <a:spcPts val="0"/>
                        </a:spcAft>
                        <a:buFont typeface="Symbol" charset="2"/>
                        <a:buChar char=""/>
                      </a:pPr>
                      <a:r>
                        <a:rPr lang="en-US" sz="1400" dirty="0">
                          <a:effectLst/>
                          <a:latin typeface="Segoe UI" panose="020B0502040204020203" pitchFamily="34" charset="0"/>
                          <a:ea typeface="Segoe UI" panose="020B0502040204020203" pitchFamily="34" charset="0"/>
                          <a:cs typeface="Segoe UI" panose="020B0502040204020203" pitchFamily="34" charset="0"/>
                        </a:rPr>
                        <a:t>K-means clustering, Random forest, Decision trees</a:t>
                      </a:r>
                    </a:p>
                  </a:txBody>
                  <a:tcPr/>
                </a:tc>
                <a:extLst>
                  <a:ext uri="{0D108BD9-81ED-4DB2-BD59-A6C34878D82A}">
                    <a16:rowId xmlns:a16="http://schemas.microsoft.com/office/drawing/2014/main" val="10004"/>
                  </a:ext>
                </a:extLst>
              </a:tr>
              <a:tr h="1045017">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continues to maintain the platform and the client visualization layer. New use cases for the data platform are being evaluated and a detailed roadmap for the future is being implemented.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F92604EA-6D97-4979-8D92-F935E21EE24F}"/>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909507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E8AC4D7-D845-4488-8E81-55BC41D6C2FD}"/>
              </a:ext>
            </a:extLst>
          </p:cNvPr>
          <p:cNvSpPr/>
          <p:nvPr/>
        </p:nvSpPr>
        <p:spPr>
          <a:xfrm>
            <a:off x="465221" y="1219201"/>
            <a:ext cx="111375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52</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87806" y="608744"/>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5" name="Rectangle 4"/>
          <p:cNvSpPr/>
          <p:nvPr/>
        </p:nvSpPr>
        <p:spPr>
          <a:xfrm>
            <a:off x="737938" y="1524670"/>
            <a:ext cx="10576056" cy="5051383"/>
          </a:xfrm>
          <a:prstGeom prst="rect">
            <a:avLst/>
          </a:prstGeom>
        </p:spPr>
        <p:txBody>
          <a:bodyPr wrap="square">
            <a:spAutoFit/>
          </a:bodyPr>
          <a:lstStyle/>
          <a:p>
            <a:pPr>
              <a:lnSpc>
                <a:spcPct val="107000"/>
              </a:lnSpc>
              <a:spcBef>
                <a:spcPts val="600"/>
              </a:spcBef>
            </a:pPr>
            <a:r>
              <a:rPr lang="en-IN" sz="2000" b="1" dirty="0">
                <a:ea typeface="Segoe UI" panose="020B0502040204020203" pitchFamily="34" charset="0"/>
                <a:cs typeface="Segoe UI" panose="020B0502040204020203" pitchFamily="34" charset="0"/>
              </a:rPr>
              <a:t>Situation</a:t>
            </a:r>
            <a:endParaRPr lang="en-US" sz="2000" dirty="0">
              <a:ea typeface="Segoe UI" panose="020B0502040204020203" pitchFamily="34" charset="0"/>
              <a:cs typeface="Segoe UI" panose="020B0502040204020203" pitchFamily="34" charset="0"/>
            </a:endParaRPr>
          </a:p>
          <a:p>
            <a:pPr algn="just">
              <a:lnSpc>
                <a:spcPct val="107000"/>
              </a:lnSpc>
              <a:spcBef>
                <a:spcPts val="600"/>
              </a:spcBef>
            </a:pPr>
            <a:r>
              <a:rPr lang="en-IN" sz="2000" dirty="0">
                <a:ea typeface="Segoe UI" panose="020B0502040204020203" pitchFamily="34" charset="0"/>
                <a:cs typeface="Segoe UI" panose="020B0502040204020203" pitchFamily="34" charset="0"/>
              </a:rPr>
              <a:t>Client was incurring millions of dollars as cost due to customer warranty claims. This cost directly impacted the company’s bottom line and indirectly impacted the customer perceived quality. </a:t>
            </a:r>
          </a:p>
          <a:p>
            <a:pPr algn="just">
              <a:lnSpc>
                <a:spcPct val="107000"/>
              </a:lnSpc>
              <a:spcBef>
                <a:spcPts val="600"/>
              </a:spcBef>
            </a:pPr>
            <a:r>
              <a:rPr lang="en-IN" sz="2000" b="1" dirty="0">
                <a:ea typeface="Segoe UI" panose="020B0502040204020203" pitchFamily="34" charset="0"/>
                <a:cs typeface="Segoe UI" panose="020B0502040204020203" pitchFamily="34" charset="0"/>
              </a:rPr>
              <a:t>Challenges</a:t>
            </a:r>
            <a:endParaRPr lang="en-US" sz="2000" dirty="0">
              <a:ea typeface="Segoe UI" panose="020B0502040204020203" pitchFamily="34" charset="0"/>
              <a:cs typeface="Segoe UI" panose="020B0502040204020203" pitchFamily="34" charset="0"/>
            </a:endParaRP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The available data was huge in volume and had a number of dimensions (10 million cars across the globe with different controller versions, numerous engine &amp; motor types, fuel etc.)</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Data flowing in from the car’s controllers was not standard across vehicle and software releases. </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Data format was unusable for any direct analysis. A single manual analysis would take on an average of 30 days and still in most of the cases would not result in an actionable insight.</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Not clear if there is correlation between warranty cost and driving patterns.</a:t>
            </a:r>
          </a:p>
          <a:p>
            <a:pPr>
              <a:lnSpc>
                <a:spcPct val="107000"/>
              </a:lnSpc>
              <a:spcBef>
                <a:spcPts val="600"/>
              </a:spcBef>
            </a:pPr>
            <a:r>
              <a:rPr lang="en-IN" sz="2000" b="1" dirty="0">
                <a:ea typeface="Segoe UI" panose="020B0502040204020203" pitchFamily="34" charset="0"/>
                <a:cs typeface="Segoe UI" panose="020B0502040204020203" pitchFamily="34" charset="0"/>
              </a:rPr>
              <a:t>Key</a:t>
            </a:r>
            <a:r>
              <a:rPr lang="en-IN" sz="2000" b="1" i="1" dirty="0">
                <a:ea typeface="Segoe UI" panose="020B0502040204020203" pitchFamily="34" charset="0"/>
                <a:cs typeface="Segoe UI" panose="020B0502040204020203" pitchFamily="34" charset="0"/>
              </a:rPr>
              <a:t> </a:t>
            </a:r>
            <a:r>
              <a:rPr lang="en-IN" sz="2000" b="1" dirty="0">
                <a:ea typeface="Segoe UI" panose="020B0502040204020203" pitchFamily="34" charset="0"/>
                <a:cs typeface="Segoe UI" panose="020B0502040204020203" pitchFamily="34" charset="0"/>
              </a:rPr>
              <a:t>Question</a:t>
            </a:r>
            <a:endParaRPr lang="en-US" sz="2000" dirty="0">
              <a:ea typeface="Segoe UI" panose="020B0502040204020203" pitchFamily="34" charset="0"/>
              <a:cs typeface="Segoe UI" panose="020B0502040204020203" pitchFamily="34" charset="0"/>
            </a:endParaRPr>
          </a:p>
          <a:p>
            <a:pPr algn="just">
              <a:lnSpc>
                <a:spcPct val="107000"/>
              </a:lnSpc>
              <a:spcBef>
                <a:spcPts val="600"/>
              </a:spcBef>
            </a:pPr>
            <a:r>
              <a:rPr lang="en-IN" sz="2000" dirty="0">
                <a:ea typeface="Segoe UI" panose="020B0502040204020203" pitchFamily="34" charset="0"/>
                <a:cs typeface="Segoe UI" panose="020B0502040204020203" pitchFamily="34" charset="0"/>
              </a:rPr>
              <a:t>How can Client make use of the available data to reduce the cost to warranty claims?</a:t>
            </a:r>
            <a:endParaRPr lang="en-US" sz="2000" dirty="0">
              <a:ea typeface="Segoe UI" panose="020B0502040204020203" pitchFamily="34" charset="0"/>
              <a:cs typeface="Segoe UI" panose="020B0502040204020203" pitchFamily="34" charset="0"/>
            </a:endParaRPr>
          </a:p>
          <a:p>
            <a:pPr>
              <a:lnSpc>
                <a:spcPct val="107000"/>
              </a:lnSpc>
              <a:spcBef>
                <a:spcPts val="600"/>
              </a:spcBef>
            </a:pPr>
            <a:r>
              <a:rPr lang="en-IN" sz="2000" b="1" i="1" dirty="0">
                <a:ea typeface="Segoe UI" panose="020B0502040204020203" pitchFamily="34" charset="0"/>
                <a:cs typeface="Segoe UI" panose="020B0502040204020203" pitchFamily="34" charset="0"/>
              </a:rPr>
              <a:t> </a:t>
            </a:r>
            <a:endParaRPr lang="en-US" sz="2000" dirty="0">
              <a:ea typeface="Segoe UI" panose="020B0502040204020203" pitchFamily="34" charset="0"/>
              <a:cs typeface="Segoe UI" panose="020B0502040204020203" pitchFamily="34" charset="0"/>
            </a:endParaRPr>
          </a:p>
        </p:txBody>
      </p:sp>
      <p:sp>
        <p:nvSpPr>
          <p:cNvPr id="9" name="TextBox 8"/>
          <p:cNvSpPr txBox="1"/>
          <p:nvPr/>
        </p:nvSpPr>
        <p:spPr>
          <a:xfrm>
            <a:off x="10889017" y="6476158"/>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95CEAA59-DA8F-4A58-9550-38479AB85856}"/>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300188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D3D12D-9586-44F9-B672-296FA1AD93CD}"/>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53</a:t>
            </a:fld>
            <a:endParaRPr lang="en-US" dirty="0"/>
          </a:p>
        </p:txBody>
      </p:sp>
      <p:sp>
        <p:nvSpPr>
          <p:cNvPr id="10"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71764" y="7033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950" y="1446790"/>
            <a:ext cx="4235450" cy="3696710"/>
          </a:xfrm>
          <a:prstGeom prst="rect">
            <a:avLst/>
          </a:prstGeom>
          <a:noFill/>
        </p:spPr>
      </p:pic>
      <p:sp>
        <p:nvSpPr>
          <p:cNvPr id="5" name="Rectangle 4"/>
          <p:cNvSpPr/>
          <p:nvPr/>
        </p:nvSpPr>
        <p:spPr>
          <a:xfrm>
            <a:off x="946986" y="1297514"/>
            <a:ext cx="6096000" cy="5010602"/>
          </a:xfrm>
          <a:prstGeom prst="rect">
            <a:avLst/>
          </a:prstGeom>
        </p:spPr>
        <p:txBody>
          <a:bodyPr>
            <a:spAutoFit/>
          </a:bodyPr>
          <a:lstStyle/>
          <a:p>
            <a:pPr marL="342900" indent="-342900">
              <a:lnSpc>
                <a:spcPct val="107000"/>
              </a:lnSpc>
              <a:spcAft>
                <a:spcPts val="8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LatentView developed a </a:t>
            </a:r>
            <a:r>
              <a:rPr lang="en-IN" sz="2000" b="1" i="1" dirty="0">
                <a:ea typeface="Segoe UI" panose="020B0502040204020203" pitchFamily="34" charset="0"/>
                <a:cs typeface="Segoe UI" panose="020B0502040204020203" pitchFamily="34" charset="0"/>
              </a:rPr>
              <a:t>self-service and code-free analytics platform </a:t>
            </a:r>
            <a:r>
              <a:rPr lang="en-IN" sz="2000" dirty="0">
                <a:ea typeface="Segoe UI" panose="020B0502040204020203" pitchFamily="34" charset="0"/>
                <a:cs typeface="Segoe UI" panose="020B0502040204020203" pitchFamily="34" charset="0"/>
              </a:rPr>
              <a:t>that can be used for a wide variety of use cases ranging from simple visualizations like data distribution to complex use cases like driver profiling and defect prediction. </a:t>
            </a:r>
          </a:p>
          <a:p>
            <a:pPr marL="342900" indent="-342900">
              <a:lnSpc>
                <a:spcPct val="107000"/>
              </a:lnSpc>
              <a:spcAft>
                <a:spcPts val="8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Platform consists of an interactive user-interface, </a:t>
            </a:r>
            <a:r>
              <a:rPr lang="en-IN" sz="2000" b="1" i="1" dirty="0">
                <a:ea typeface="Segoe UI" panose="020B0502040204020203" pitchFamily="34" charset="0"/>
                <a:cs typeface="Segoe UI" panose="020B0502040204020203" pitchFamily="34" charset="0"/>
              </a:rPr>
              <a:t>machine-learning pipelines </a:t>
            </a:r>
            <a:r>
              <a:rPr lang="en-IN" sz="2000" dirty="0">
                <a:ea typeface="Segoe UI" panose="020B0502040204020203" pitchFamily="34" charset="0"/>
                <a:cs typeface="Segoe UI" panose="020B0502040204020203" pitchFamily="34" charset="0"/>
              </a:rPr>
              <a:t>and data pipelines. </a:t>
            </a:r>
            <a:r>
              <a:rPr lang="en-US" sz="2000" dirty="0">
                <a:ea typeface="Segoe UI" panose="020B0502040204020203" pitchFamily="34" charset="0"/>
                <a:cs typeface="Segoe UI" panose="020B0502040204020203" pitchFamily="34" charset="0"/>
              </a:rPr>
              <a:t> </a:t>
            </a:r>
          </a:p>
          <a:p>
            <a:pPr marL="342900" indent="-342900">
              <a:lnSpc>
                <a:spcPct val="107000"/>
              </a:lnSpc>
              <a:spcAft>
                <a:spcPts val="800"/>
              </a:spcAft>
              <a:buFont typeface="Arial" panose="020B0604020202020204" pitchFamily="34" charset="0"/>
              <a:buChar char="•"/>
            </a:pPr>
            <a:r>
              <a:rPr lang="en-US" sz="2000" b="1" i="1" dirty="0">
                <a:ea typeface="Segoe UI" panose="020B0502040204020203" pitchFamily="34" charset="0"/>
                <a:cs typeface="Segoe UI" panose="020B0502040204020203" pitchFamily="34" charset="0"/>
              </a:rPr>
              <a:t>Data pipelines </a:t>
            </a:r>
            <a:r>
              <a:rPr lang="en-US" sz="2000" dirty="0">
                <a:ea typeface="Segoe UI" panose="020B0502040204020203" pitchFamily="34" charset="0"/>
                <a:cs typeface="Segoe UI" panose="020B0502040204020203" pitchFamily="34" charset="0"/>
              </a:rPr>
              <a:t>to periodically convert the incremental sensor data from vehicle controllers into a useable aggregated format were developed. </a:t>
            </a:r>
          </a:p>
          <a:p>
            <a:pPr marL="342900" indent="-342900">
              <a:lnSpc>
                <a:spcPct val="107000"/>
              </a:lnSpc>
              <a:spcAft>
                <a:spcPts val="800"/>
              </a:spcAft>
              <a:buFont typeface="Arial" panose="020B0604020202020204" pitchFamily="34" charset="0"/>
              <a:buChar char="•"/>
            </a:pPr>
            <a:r>
              <a:rPr lang="en-US" sz="2000" b="1" i="1" dirty="0">
                <a:ea typeface="Segoe UI" panose="020B0502040204020203" pitchFamily="34" charset="0"/>
                <a:cs typeface="Segoe UI" panose="020B0502040204020203" pitchFamily="34" charset="0"/>
              </a:rPr>
              <a:t>Real time data summaries, model training &amp; scoring  </a:t>
            </a:r>
            <a:r>
              <a:rPr lang="en-US" sz="2000" dirty="0">
                <a:ea typeface="Segoe UI" panose="020B0502040204020203" pitchFamily="34" charset="0"/>
                <a:cs typeface="Segoe UI" panose="020B0502040204020203" pitchFamily="34" charset="0"/>
              </a:rPr>
              <a:t>built into the platform to enable the user to uncover driving patterns and run prediction models for different customer segments as and when required.</a:t>
            </a:r>
            <a:endParaRPr lang="en-US" sz="2000" dirty="0">
              <a:effectLst/>
              <a:ea typeface="Segoe UI" panose="020B0502040204020203" pitchFamily="34" charset="0"/>
              <a:cs typeface="Segoe UI" panose="020B0502040204020203" pitchFamily="34" charset="0"/>
            </a:endParaRPr>
          </a:p>
        </p:txBody>
      </p:sp>
      <p:sp>
        <p:nvSpPr>
          <p:cNvPr id="12" name="TextBox 11"/>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2" name="Footer Placeholder 1">
            <a:extLst>
              <a:ext uri="{FF2B5EF4-FFF2-40B4-BE49-F238E27FC236}">
                <a16:creationId xmlns:a16="http://schemas.microsoft.com/office/drawing/2014/main" id="{A283A7B8-2EF4-41D1-B669-A2FFA1D33551}"/>
              </a:ext>
            </a:extLst>
          </p:cNvPr>
          <p:cNvSpPr>
            <a:spLocks noGrp="1"/>
          </p:cNvSpPr>
          <p:nvPr>
            <p:ph type="ftr" sz="quarter" idx="11"/>
          </p:nvPr>
        </p:nvSpPr>
        <p:spPr/>
        <p:txBody>
          <a:bodyPr/>
          <a:lstStyle/>
          <a:p>
            <a:r>
              <a:rPr lang="en-US" dirty="0"/>
              <a:t>© LatentView Analytics. Confidential</a:t>
            </a:r>
          </a:p>
        </p:txBody>
      </p:sp>
      <p:sp>
        <p:nvSpPr>
          <p:cNvPr id="13" name="Rectangle 12">
            <a:extLst>
              <a:ext uri="{FF2B5EF4-FFF2-40B4-BE49-F238E27FC236}">
                <a16:creationId xmlns:a16="http://schemas.microsoft.com/office/drawing/2014/main" id="{B7701A5E-7F99-43F6-ABD1-2F7CE49D0820}"/>
              </a:ext>
            </a:extLst>
          </p:cNvPr>
          <p:cNvSpPr/>
          <p:nvPr/>
        </p:nvSpPr>
        <p:spPr>
          <a:xfrm>
            <a:off x="7251034" y="5202852"/>
            <a:ext cx="4443662" cy="830997"/>
          </a:xfrm>
          <a:prstGeom prst="rect">
            <a:avLst/>
          </a:prstGeom>
        </p:spPr>
        <p:txBody>
          <a:bodyPr wrap="square">
            <a:spAutoFit/>
          </a:bodyPr>
          <a:lstStyle/>
          <a:p>
            <a:pPr algn="ctr"/>
            <a:r>
              <a:rPr lang="en-IN" sz="1600" b="1" dirty="0">
                <a:ea typeface="Segoe UI" panose="020B0502040204020203" pitchFamily="34" charset="0"/>
                <a:cs typeface="Segoe UI" panose="020B0502040204020203" pitchFamily="34" charset="0"/>
              </a:rPr>
              <a:t>Technologies used: </a:t>
            </a:r>
            <a:r>
              <a:rPr lang="en-IN" sz="1600" dirty="0">
                <a:ea typeface="Segoe UI" panose="020B0502040204020203" pitchFamily="34" charset="0"/>
                <a:cs typeface="Segoe UI" panose="020B0502040204020203" pitchFamily="34" charset="0"/>
              </a:rPr>
              <a:t>Machine learning (Scala), Parallel computing (Spark), Amazon Web Services (scalability) and D3 </a:t>
            </a:r>
            <a:endParaRPr lang="en-US" sz="16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7116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D1A00C8-B9AB-4656-B500-36B41E6DA5EF}"/>
              </a:ext>
            </a:extLst>
          </p:cNvPr>
          <p:cNvSpPr/>
          <p:nvPr/>
        </p:nvSpPr>
        <p:spPr>
          <a:xfrm>
            <a:off x="275474" y="1219201"/>
            <a:ext cx="6718884"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54</a:t>
            </a:fld>
            <a:endParaRPr lang="en-US" dirty="0"/>
          </a:p>
        </p:txBody>
      </p:sp>
      <p:sp>
        <p:nvSpPr>
          <p:cNvPr id="13"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75474" y="642332"/>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2017" y="1768774"/>
            <a:ext cx="4942641" cy="3076575"/>
          </a:xfrm>
          <a:prstGeom prst="rect">
            <a:avLst/>
          </a:prstGeom>
          <a:noFill/>
          <a:ln>
            <a:noFill/>
          </a:ln>
        </p:spPr>
      </p:pic>
      <p:sp>
        <p:nvSpPr>
          <p:cNvPr id="10" name="Rectangle 9"/>
          <p:cNvSpPr/>
          <p:nvPr/>
        </p:nvSpPr>
        <p:spPr>
          <a:xfrm>
            <a:off x="501015" y="1242311"/>
            <a:ext cx="6096000" cy="1724318"/>
          </a:xfrm>
          <a:prstGeom prst="rect">
            <a:avLst/>
          </a:prstGeom>
        </p:spPr>
        <p:txBody>
          <a:bodyPr>
            <a:spAutoFit/>
          </a:bodyPr>
          <a:lstStyle/>
          <a:p>
            <a:pPr>
              <a:lnSpc>
                <a:spcPct val="107000"/>
              </a:lnSpc>
            </a:pPr>
            <a:r>
              <a:rPr lang="en-IN" sz="2000" b="1" dirty="0">
                <a:ea typeface="Segoe UI" panose="020B0502040204020203" pitchFamily="34" charset="0"/>
                <a:cs typeface="Segoe UI" panose="020B0502040204020203" pitchFamily="34" charset="0"/>
              </a:rPr>
              <a:t>SMART INSIGHTS TOOL</a:t>
            </a:r>
            <a:endParaRPr lang="en-US" sz="2000" dirty="0">
              <a:ea typeface="Segoe UI" panose="020B0502040204020203" pitchFamily="34" charset="0"/>
              <a:cs typeface="Segoe UI" panose="020B0502040204020203" pitchFamily="34" charset="0"/>
            </a:endParaRPr>
          </a:p>
          <a:p>
            <a:pPr>
              <a:lnSpc>
                <a:spcPct val="107000"/>
              </a:lnSpc>
            </a:pPr>
            <a:r>
              <a:rPr lang="en-IN" sz="2000" dirty="0">
                <a:ea typeface="Segoe UI" panose="020B0502040204020203" pitchFamily="34" charset="0"/>
                <a:cs typeface="Segoe UI" panose="020B0502040204020203" pitchFamily="34" charset="0"/>
              </a:rPr>
              <a:t>Self-service analytics tool was built in 90 days’ time. The tool runs on the cloud and could scale to even process petabytes of data. Now the user of the tool could play around with it and get answers to their questions faster. </a:t>
            </a:r>
            <a:endParaRPr lang="en-US" sz="2000" dirty="0">
              <a:effectLst/>
              <a:ea typeface="Segoe UI" panose="020B0502040204020203" pitchFamily="34" charset="0"/>
              <a:cs typeface="Segoe UI" panose="020B0502040204020203" pitchFamily="34" charset="0"/>
            </a:endParaRPr>
          </a:p>
        </p:txBody>
      </p:sp>
      <p:sp>
        <p:nvSpPr>
          <p:cNvPr id="12" name="Rectangle 11"/>
          <p:cNvSpPr/>
          <p:nvPr/>
        </p:nvSpPr>
        <p:spPr>
          <a:xfrm>
            <a:off x="448226" y="2996104"/>
            <a:ext cx="6490079" cy="3003899"/>
          </a:xfrm>
          <a:prstGeom prst="rect">
            <a:avLst/>
          </a:prstGeom>
        </p:spPr>
        <p:txBody>
          <a:bodyPr wrap="square">
            <a:spAutoFit/>
          </a:bodyPr>
          <a:lstStyle/>
          <a:p>
            <a:pPr>
              <a:lnSpc>
                <a:spcPct val="107000"/>
              </a:lnSpc>
              <a:spcAft>
                <a:spcPts val="800"/>
              </a:spcAft>
            </a:pPr>
            <a:r>
              <a:rPr lang="en-IN" sz="2000" b="1" dirty="0">
                <a:ea typeface="Segoe UI" panose="020B0502040204020203" pitchFamily="34" charset="0"/>
                <a:cs typeface="Segoe UI" panose="020B0502040204020203" pitchFamily="34" charset="0"/>
              </a:rPr>
              <a:t>FEATURES OF THE SMART INSIGHTS TOOL </a:t>
            </a:r>
            <a:endParaRPr lang="en-US" sz="2000" dirty="0">
              <a:ea typeface="Segoe UI" panose="020B0502040204020203" pitchFamily="34" charset="0"/>
              <a:cs typeface="Segoe UI" panose="020B0502040204020203" pitchFamily="34" charset="0"/>
            </a:endParaRP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Provides a better understanding of Vehicle usage profiles &amp; correlation with Warranty claims.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Generates insight on Key areas of Product usage &amp; Weakness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Speeds up Warranty claim analysis, (compared to highly time consuming manual analysis)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On the fly analysis is now possible</a:t>
            </a:r>
          </a:p>
          <a:p>
            <a:pPr marL="800100" lvl="1" indent="-342900" algn="just">
              <a:lnSpc>
                <a:spcPct val="106000"/>
              </a:lnSpc>
              <a:spcAft>
                <a:spcPts val="800"/>
              </a:spcAft>
              <a:buFont typeface="+mj-lt"/>
              <a:buAutoNum type="arabicPeriod"/>
            </a:pPr>
            <a:r>
              <a:rPr lang="en-US" sz="1900" dirty="0">
                <a:ea typeface="Segoe UI" panose="020B0502040204020203" pitchFamily="34" charset="0"/>
                <a:cs typeface="Segoe UI" panose="020B0502040204020203" pitchFamily="34" charset="0"/>
              </a:rPr>
              <a:t>Uses cutting edge technology for scalability &amp; efficiency</a:t>
            </a:r>
            <a:r>
              <a:rPr lang="en-US" sz="1600" dirty="0">
                <a:ea typeface="Segoe UI" panose="020B0502040204020203" pitchFamily="34" charset="0"/>
                <a:cs typeface="Segoe UI" panose="020B0502040204020203" pitchFamily="34" charset="0"/>
              </a:rPr>
              <a:t> </a:t>
            </a:r>
          </a:p>
        </p:txBody>
      </p:sp>
      <p:sp>
        <p:nvSpPr>
          <p:cNvPr id="9" name="TextBox 8"/>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2" name="Footer Placeholder 1">
            <a:extLst>
              <a:ext uri="{FF2B5EF4-FFF2-40B4-BE49-F238E27FC236}">
                <a16:creationId xmlns:a16="http://schemas.microsoft.com/office/drawing/2014/main" id="{A34CE007-3C08-48E8-95AB-8FE616C83DA7}"/>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688713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55</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3FE9618-01DE-4420-BF86-997095EB7ED7}"/>
              </a:ext>
            </a:extLst>
          </p:cNvPr>
          <p:cNvSpPr txBox="1"/>
          <p:nvPr/>
        </p:nvSpPr>
        <p:spPr>
          <a:xfrm>
            <a:off x="429940" y="533870"/>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5" name="Table 4"/>
          <p:cNvGraphicFramePr>
            <a:graphicFrameLocks noGrp="1"/>
          </p:cNvGraphicFramePr>
          <p:nvPr>
            <p:extLst>
              <p:ext uri="{D42A27DB-BD31-4B8C-83A1-F6EECF244321}">
                <p14:modId xmlns:p14="http://schemas.microsoft.com/office/powerpoint/2010/main" val="1408371536"/>
              </p:ext>
            </p:extLst>
          </p:nvPr>
        </p:nvGraphicFramePr>
        <p:xfrm>
          <a:off x="332504" y="927223"/>
          <a:ext cx="11198918" cy="5277298"/>
        </p:xfrm>
        <a:graphic>
          <a:graphicData uri="http://schemas.openxmlformats.org/drawingml/2006/table">
            <a:tbl>
              <a:tblPr firstRow="1" firstCol="1" bandRow="1">
                <a:tableStyleId>{5C22544A-7EE6-4342-B048-85BDC9FD1C3A}</a:tableStyleId>
              </a:tblPr>
              <a:tblGrid>
                <a:gridCol w="1601832">
                  <a:extLst>
                    <a:ext uri="{9D8B030D-6E8A-4147-A177-3AD203B41FA5}">
                      <a16:colId xmlns:a16="http://schemas.microsoft.com/office/drawing/2014/main" val="20000"/>
                    </a:ext>
                  </a:extLst>
                </a:gridCol>
                <a:gridCol w="9597086">
                  <a:extLst>
                    <a:ext uri="{9D8B030D-6E8A-4147-A177-3AD203B41FA5}">
                      <a16:colId xmlns:a16="http://schemas.microsoft.com/office/drawing/2014/main" val="20001"/>
                    </a:ext>
                  </a:extLst>
                </a:gridCol>
              </a:tblGrid>
              <a:tr h="127700">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tabLst>
                          <a:tab pos="304927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Leading Global Beverage Company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510796">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tabLst>
                          <a:tab pos="3049270" algn="l"/>
                        </a:tabLst>
                      </a:pPr>
                      <a:r>
                        <a:rPr lang="en-IN" sz="1200" dirty="0">
                          <a:effectLst/>
                          <a:latin typeface="Segoe UI" panose="020B0502040204020203" pitchFamily="34" charset="0"/>
                          <a:ea typeface="Segoe UI" panose="020B0502040204020203" pitchFamily="34" charset="0"/>
                          <a:cs typeface="Segoe UI" panose="020B0502040204020203" pitchFamily="34" charset="0"/>
                        </a:rPr>
                        <a:t>To Provide providing wide spectrum of analysis using social media data like Brand monitoring, Event analysis, Product launch analysis, Weak signal analysis, Purchase Intent, Switchers analysis, Brand association analysis, Influencer analysis, Need space analysis etc.</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1"/>
                  </a:ext>
                </a:extLst>
              </a:tr>
              <a:tr h="1972767">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Digital Metrics Tracker: Integrated platform that tracks all of the digital media metrics in a single place to analyze and market the content in the best possible media.</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Product/Innovation Identification: What consumers wants in a product and identify those specific needs that are not met by the current product catalogue and incorporate their needs/requirements in the existing products or as a whole new product.</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Opportunity/Need Space Analysis: What are the characteristics a particular demand space, are our products aligned in that direction and what are the consumers’ functional, emotional and technical drivers in selecting a product. </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Week/Strong Signal Analysis: What are the reasons behind sales dip or growth and identify those signals that can turn out to be a potentially problem/opportunity for the brand?</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Product/Campaign Pre-&amp; Post Launch Analysis: What is the perception of our new product launched in the market or what is the impact of our new campaign and analyze how consumers adopted to their product? </a:t>
                      </a:r>
                    </a:p>
                  </a:txBody>
                  <a:tcPr anchor="ctr"/>
                </a:tc>
                <a:extLst>
                  <a:ext uri="{0D108BD9-81ED-4DB2-BD59-A6C34878D82A}">
                    <a16:rowId xmlns:a16="http://schemas.microsoft.com/office/drawing/2014/main" val="10002"/>
                  </a:ext>
                </a:extLst>
              </a:tr>
              <a:tr h="1021591">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LatentView has been the Digital &amp; Social Media Analytics partner for the Client in implementing Social Media Analytics study, which helped client Marketing team, Global Insights team, Product Innovation Team etc. in positioning their products as well as in focused understanding of the consumer behavior.</a:t>
                      </a:r>
                    </a:p>
                    <a:p>
                      <a:pPr marL="342900" marR="0" lvl="0" indent="-342900">
                        <a:lnSpc>
                          <a:spcPct val="107000"/>
                        </a:lnSpc>
                        <a:spcBef>
                          <a:spcPts val="0"/>
                        </a:spcBef>
                        <a:spcAft>
                          <a:spcPts val="80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Automated real-time business intelligence application that provided the client an opportunity to view their brands’ social &amp; digital marketing efforts in visually appealing &amp; feature-rich Tableau dashboards.</a:t>
                      </a:r>
                    </a:p>
                  </a:txBody>
                  <a:tcPr anchor="ctr"/>
                </a:tc>
                <a:extLst>
                  <a:ext uri="{0D108BD9-81ED-4DB2-BD59-A6C34878D82A}">
                    <a16:rowId xmlns:a16="http://schemas.microsoft.com/office/drawing/2014/main" val="10003"/>
                  </a:ext>
                </a:extLst>
              </a:tr>
              <a:tr h="638495">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Tools &amp; Techniques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extraction and manipulation – Web scrapping through Python, SQL server, Teradata</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Extraction Paid tools like Radian6</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Presentation - tableau, ppt and web applications</a:t>
                      </a:r>
                    </a:p>
                    <a:p>
                      <a:pPr marL="342900" marR="0" lvl="0" indent="-342900">
                        <a:lnSpc>
                          <a:spcPct val="107000"/>
                        </a:lnSpc>
                        <a:spcBef>
                          <a:spcPts val="0"/>
                        </a:spcBef>
                        <a:spcAft>
                          <a:spcPts val="80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Modelling – R &amp; Python</a:t>
                      </a:r>
                    </a:p>
                  </a:txBody>
                  <a:tcPr anchor="ctr"/>
                </a:tc>
                <a:extLst>
                  <a:ext uri="{0D108BD9-81ED-4DB2-BD59-A6C34878D82A}">
                    <a16:rowId xmlns:a16="http://schemas.microsoft.com/office/drawing/2014/main" val="10004"/>
                  </a:ext>
                </a:extLst>
              </a:tr>
              <a:tr h="255397">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Operations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pPr>
                      <a:r>
                        <a:rPr lang="en-IN" sz="1200" dirty="0">
                          <a:effectLst/>
                          <a:latin typeface="Segoe UI" panose="020B0502040204020203" pitchFamily="34" charset="0"/>
                          <a:ea typeface="Segoe UI" panose="020B0502040204020203" pitchFamily="34" charset="0"/>
                          <a:cs typeface="Segoe UI" panose="020B0502040204020203" pitchFamily="34" charset="0"/>
                        </a:rPr>
                        <a:t>LatentView team continues to maintain the platform, with weekly refreshes to the reports and monthly operational maintenance activities on the data pipeline</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5"/>
                  </a:ext>
                </a:extLst>
              </a:tr>
            </a:tbl>
          </a:graphicData>
        </a:graphic>
      </p:graphicFrame>
      <p:sp>
        <p:nvSpPr>
          <p:cNvPr id="7" name="TextBox 6"/>
          <p:cNvSpPr txBox="1"/>
          <p:nvPr/>
        </p:nvSpPr>
        <p:spPr>
          <a:xfrm>
            <a:off x="10889017" y="6497489"/>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372802C8-C744-4A96-8385-781B80C169F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63575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B6EBC2C-D33B-4EF6-A54B-C637C722EECA}"/>
              </a:ext>
            </a:extLst>
          </p:cNvPr>
          <p:cNvSpPr/>
          <p:nvPr/>
        </p:nvSpPr>
        <p:spPr>
          <a:xfrm>
            <a:off x="1363578" y="1219201"/>
            <a:ext cx="9063789" cy="3898231"/>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56</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239680" y="7033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5" name="Rectangle 4"/>
          <p:cNvSpPr/>
          <p:nvPr/>
        </p:nvSpPr>
        <p:spPr>
          <a:xfrm>
            <a:off x="1669585" y="1806880"/>
            <a:ext cx="8089900" cy="2361416"/>
          </a:xfrm>
          <a:prstGeom prst="rect">
            <a:avLst/>
          </a:prstGeom>
        </p:spPr>
        <p:txBody>
          <a:bodyPr wrap="square">
            <a:spAutoFit/>
          </a:bodyPr>
          <a:lstStyle/>
          <a:p>
            <a:pPr marL="342900" indent="-342900" algn="just">
              <a:lnSpc>
                <a:spcPct val="107000"/>
              </a:lnSpc>
              <a:spcBef>
                <a:spcPts val="1200"/>
              </a:spcBef>
              <a:spcAft>
                <a:spcPts val="12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Analytics &amp; Insights team as well as Marketing team of Client wanted to understand the performance of their marketing platforms and identify the best platform to market a specific campaign. </a:t>
            </a:r>
          </a:p>
          <a:p>
            <a:pPr marL="342900" indent="-342900" algn="just">
              <a:lnSpc>
                <a:spcPct val="107000"/>
              </a:lnSpc>
              <a:spcBef>
                <a:spcPts val="1200"/>
              </a:spcBef>
              <a:spcAft>
                <a:spcPts val="12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LatentView developed an integrated executive level Digital Media Metrics Tracking tool to track and analyse the campaigns across different marketing platforms and share insights with brand marketing teams</a:t>
            </a:r>
            <a:endParaRPr lang="en-US" sz="2000" dirty="0">
              <a:effectLst/>
              <a:ea typeface="Segoe UI" panose="020B0502040204020203" pitchFamily="34" charset="0"/>
              <a:cs typeface="Segoe UI" panose="020B0502040204020203" pitchFamily="34" charset="0"/>
            </a:endParaRPr>
          </a:p>
        </p:txBody>
      </p:sp>
      <p:sp>
        <p:nvSpPr>
          <p:cNvPr id="7" name="TextBox 6"/>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83967210-D327-433F-A607-221F91EA8A71}"/>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805577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FA201D-4D40-4F47-97C3-109D26957C8C}"/>
              </a:ext>
            </a:extLst>
          </p:cNvPr>
          <p:cNvSpPr/>
          <p:nvPr/>
        </p:nvSpPr>
        <p:spPr>
          <a:xfrm>
            <a:off x="230606" y="1219201"/>
            <a:ext cx="6096001" cy="4892841"/>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57</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342900" y="688699"/>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001" y="1474233"/>
            <a:ext cx="5047853" cy="3751283"/>
          </a:xfrm>
          <a:prstGeom prst="rect">
            <a:avLst/>
          </a:prstGeom>
          <a:ln>
            <a:solidFill>
              <a:schemeClr val="tx1">
                <a:lumMod val="50000"/>
                <a:lumOff val="50000"/>
              </a:schemeClr>
            </a:solidFill>
          </a:ln>
        </p:spPr>
      </p:pic>
      <p:sp>
        <p:nvSpPr>
          <p:cNvPr id="5" name="Rectangle 4"/>
          <p:cNvSpPr/>
          <p:nvPr/>
        </p:nvSpPr>
        <p:spPr>
          <a:xfrm>
            <a:off x="342900" y="1474234"/>
            <a:ext cx="5801226" cy="4805418"/>
          </a:xfrm>
          <a:prstGeom prst="rect">
            <a:avLst/>
          </a:prstGeom>
        </p:spPr>
        <p:txBody>
          <a:bodyPr wrap="square">
            <a:spAutoFit/>
          </a:bodyPr>
          <a:lstStyle/>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LatentView collected and integrated the data from multiple data sources like Owned media (Website), Paid Media (3</a:t>
            </a:r>
            <a:r>
              <a:rPr lang="en-US" sz="2000" baseline="30000" dirty="0">
                <a:ea typeface="Segoe UI" panose="020B0502040204020203" pitchFamily="34" charset="0"/>
                <a:cs typeface="Segoe UI" panose="020B0502040204020203" pitchFamily="34" charset="0"/>
              </a:rPr>
              <a:t>rd</a:t>
            </a:r>
            <a:r>
              <a:rPr lang="en-US" sz="2000" dirty="0">
                <a:ea typeface="Segoe UI" panose="020B0502040204020203" pitchFamily="34" charset="0"/>
                <a:cs typeface="Segoe UI" panose="020B0502040204020203" pitchFamily="34" charset="0"/>
              </a:rPr>
              <a:t> party website banners) and Earned/Social media (Facebook, Twitter, YouTube etc.).</a:t>
            </a:r>
          </a:p>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LatentView developed an automated data extraction procedure by API scripts from various data vendors covering all the above-mentioned sources.</a:t>
            </a:r>
          </a:p>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Designed an ETL layer which will integrate these data at different granularity and functionality.</a:t>
            </a:r>
          </a:p>
          <a:p>
            <a:pPr marL="342900" marR="0" lvl="0" indent="-342900" algn="just">
              <a:lnSpc>
                <a:spcPct val="107000"/>
              </a:lnSpc>
              <a:spcBef>
                <a:spcPts val="0"/>
              </a:spcBef>
              <a:spcAft>
                <a:spcPts val="800"/>
              </a:spcAft>
              <a:buFont typeface="Symbol" charset="2"/>
              <a:buChar char=""/>
            </a:pPr>
            <a:r>
              <a:rPr lang="en-US" sz="2000" dirty="0">
                <a:ea typeface="Segoe UI" panose="020B0502040204020203" pitchFamily="34" charset="0"/>
                <a:cs typeface="Segoe UI" panose="020B0502040204020203" pitchFamily="34" charset="0"/>
              </a:rPr>
              <a:t>Developed a visualization layer to feed the data into the Business Intelligence application.</a:t>
            </a:r>
            <a:endParaRPr lang="en-US" sz="2000" dirty="0">
              <a:effectLst/>
              <a:ea typeface="Segoe UI" panose="020B0502040204020203" pitchFamily="34" charset="0"/>
              <a:cs typeface="Segoe UI" panose="020B0502040204020203" pitchFamily="34" charset="0"/>
            </a:endParaRPr>
          </a:p>
          <a:p>
            <a:pPr marL="342900" marR="0" lvl="0" indent="-342900" algn="just">
              <a:lnSpc>
                <a:spcPct val="107000"/>
              </a:lnSpc>
              <a:spcBef>
                <a:spcPts val="0"/>
              </a:spcBef>
              <a:spcAft>
                <a:spcPts val="800"/>
              </a:spcAft>
              <a:buFont typeface="Symbol" charset="2"/>
              <a:buChar char=""/>
            </a:pPr>
            <a:endParaRPr lang="en-US" sz="2000" dirty="0">
              <a:effectLst/>
              <a:ea typeface="Segoe UI" panose="020B0502040204020203" pitchFamily="34" charset="0"/>
              <a:cs typeface="Segoe UI" panose="020B0502040204020203" pitchFamily="34" charset="0"/>
            </a:endParaRPr>
          </a:p>
        </p:txBody>
      </p:sp>
      <p:sp>
        <p:nvSpPr>
          <p:cNvPr id="10" name="TextBox 9"/>
          <p:cNvSpPr txBox="1"/>
          <p:nvPr/>
        </p:nvSpPr>
        <p:spPr>
          <a:xfrm>
            <a:off x="10889017" y="6492874"/>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9512E231-05AF-4753-9649-F17E64900AAC}"/>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41458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1524715-F35B-43C5-9618-3BAA35BD2060}"/>
              </a:ext>
            </a:extLst>
          </p:cNvPr>
          <p:cNvSpPr/>
          <p:nvPr/>
        </p:nvSpPr>
        <p:spPr>
          <a:xfrm>
            <a:off x="513347" y="994744"/>
            <a:ext cx="11405937" cy="549392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58</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223638" y="594634"/>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6" name="Rectangle 5"/>
          <p:cNvSpPr/>
          <p:nvPr/>
        </p:nvSpPr>
        <p:spPr>
          <a:xfrm>
            <a:off x="732677" y="1105243"/>
            <a:ext cx="10737428" cy="1804725"/>
          </a:xfrm>
          <a:prstGeom prst="rect">
            <a:avLst/>
          </a:prstGeom>
        </p:spPr>
        <p:txBody>
          <a:bodyPr wrap="square">
            <a:spAutoFit/>
          </a:bodyPr>
          <a:lstStyle/>
          <a:p>
            <a:pPr marL="342900" indent="-342900" algn="just">
              <a:lnSpc>
                <a:spcPct val="107000"/>
              </a:lnSpc>
              <a:buFont typeface="Arial" panose="020B0604020202020204" pitchFamily="34" charset="0"/>
              <a:buChar char="•"/>
            </a:pPr>
            <a:r>
              <a:rPr lang="en-IN" dirty="0">
                <a:ea typeface="Segoe UI" panose="020B0502040204020203" pitchFamily="34" charset="0"/>
                <a:cs typeface="Segoe UI" panose="020B0502040204020203" pitchFamily="34" charset="0"/>
              </a:rPr>
              <a:t>Automated real-time business intelligence application provided the client an opportunity to view their brands’ social &amp; digital marketing efforts in visually appealing &amp; feature-rich Tableau dashboards.</a:t>
            </a:r>
            <a:endParaRPr lang="en-US" dirty="0">
              <a:ea typeface="Segoe UI" panose="020B0502040204020203" pitchFamily="34" charset="0"/>
              <a:cs typeface="Segoe UI" panose="020B0502040204020203" pitchFamily="34" charset="0"/>
            </a:endParaRPr>
          </a:p>
          <a:p>
            <a:pPr marL="342900" indent="-342900" algn="just">
              <a:lnSpc>
                <a:spcPct val="107000"/>
              </a:lnSpc>
              <a:buFont typeface="Arial" panose="020B0604020202020204" pitchFamily="34" charset="0"/>
              <a:buChar char="•"/>
            </a:pPr>
            <a:r>
              <a:rPr lang="en-IN" dirty="0">
                <a:ea typeface="Segoe UI" panose="020B0502040204020203" pitchFamily="34" charset="0"/>
                <a:cs typeface="Segoe UI" panose="020B0502040204020203" pitchFamily="34" charset="0"/>
              </a:rPr>
              <a:t>Enabled CXOs to make quick data-driven insights from the company’s digital &amp; social marketing efforts that cut across their Paid, Earned &amp; Owned media spectrums.</a:t>
            </a:r>
            <a:endParaRPr lang="en-US" dirty="0">
              <a:ea typeface="Segoe UI" panose="020B0502040204020203" pitchFamily="34" charset="0"/>
              <a:cs typeface="Segoe UI" panose="020B0502040204020203" pitchFamily="34" charset="0"/>
            </a:endParaRPr>
          </a:p>
          <a:p>
            <a:pPr algn="just">
              <a:lnSpc>
                <a:spcPct val="107000"/>
              </a:lnSpc>
            </a:pPr>
            <a:endParaRPr lang="en-US" sz="1400" dirty="0">
              <a:latin typeface="Segoe UI" panose="020B0502040204020203" pitchFamily="34" charset="0"/>
              <a:ea typeface="Segoe UI" panose="020B0502040204020203" pitchFamily="34" charset="0"/>
              <a:cs typeface="Segoe UI" panose="020B0502040204020203" pitchFamily="34" charset="0"/>
            </a:endParaRPr>
          </a:p>
          <a:p>
            <a:pPr algn="just">
              <a:lnSpc>
                <a:spcPct val="107000"/>
              </a:lnSpc>
            </a:pPr>
            <a:endParaRPr lang="en-US" sz="1400" dirty="0">
              <a:effectLst/>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2793" y="2415701"/>
            <a:ext cx="9072563" cy="3650092"/>
          </a:xfrm>
          <a:prstGeom prst="rect">
            <a:avLst/>
          </a:prstGeom>
          <a:noFill/>
          <a:ln>
            <a:noFill/>
          </a:ln>
        </p:spPr>
      </p:pic>
      <p:sp>
        <p:nvSpPr>
          <p:cNvPr id="10" name="TextBox 9"/>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E2DA7E34-0AAC-44DF-B45F-6788F81F87F6}"/>
              </a:ext>
            </a:extLst>
          </p:cNvPr>
          <p:cNvSpPr>
            <a:spLocks noGrp="1"/>
          </p:cNvSpPr>
          <p:nvPr>
            <p:ph type="ftr" sz="quarter" idx="11"/>
          </p:nvPr>
        </p:nvSpPr>
        <p:spPr/>
        <p:txBody>
          <a:bodyPr/>
          <a:lstStyle/>
          <a:p>
            <a:r>
              <a:rPr lang="en-US" dirty="0"/>
              <a:t>© LatentView Analytics. Confidential</a:t>
            </a:r>
          </a:p>
        </p:txBody>
      </p:sp>
      <p:sp>
        <p:nvSpPr>
          <p:cNvPr id="12" name="TextBox 11">
            <a:extLst>
              <a:ext uri="{FF2B5EF4-FFF2-40B4-BE49-F238E27FC236}">
                <a16:creationId xmlns:a16="http://schemas.microsoft.com/office/drawing/2014/main" id="{ED7B5B41-F032-4EC7-B567-A447A970ECCD}"/>
              </a:ext>
            </a:extLst>
          </p:cNvPr>
          <p:cNvSpPr txBox="1"/>
          <p:nvPr/>
        </p:nvSpPr>
        <p:spPr>
          <a:xfrm>
            <a:off x="4579544" y="6065793"/>
            <a:ext cx="3273541" cy="338554"/>
          </a:xfrm>
          <a:prstGeom prst="rect">
            <a:avLst/>
          </a:prstGeom>
          <a:noFill/>
        </p:spPr>
        <p:txBody>
          <a:bodyPr wrap="square" rtlCol="0">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Summary of Key Benefits</a:t>
            </a:r>
          </a:p>
        </p:txBody>
      </p:sp>
    </p:spTree>
    <p:extLst>
      <p:ext uri="{BB962C8B-B14F-4D97-AF65-F5344CB8AC3E}">
        <p14:creationId xmlns:p14="http://schemas.microsoft.com/office/powerpoint/2010/main" val="1597089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36424" y="2104588"/>
            <a:ext cx="4343020" cy="1015663"/>
          </a:xfrm>
          <a:prstGeom prst="rect">
            <a:avLst/>
          </a:prstGeom>
          <a:no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6000" b="0" i="0" u="none" strike="noStrike" kern="0" cap="none" spc="0" normalizeH="0" baseline="0" noProof="0" dirty="0">
                <a:ln w="0"/>
                <a:solidFill>
                  <a:schemeClr val="bg1"/>
                </a:solidFill>
                <a:effectLst>
                  <a:outerShdw blurRad="38100" dist="19050" dir="2700000" algn="tl" rotWithShape="0">
                    <a:prstClr val="black">
                      <a:alpha val="40000"/>
                    </a:prstClr>
                  </a:outerShdw>
                </a:effectLst>
                <a:uLnTx/>
                <a:uFillTx/>
                <a:latin typeface="Segoe UI Light" panose="020B0502040204020203" pitchFamily="34" charset="0"/>
                <a:cs typeface="Segoe UI" panose="020B0502040204020203" pitchFamily="34" charset="0"/>
              </a:rPr>
              <a:t>Thank You!</a:t>
            </a:r>
          </a:p>
        </p:txBody>
      </p:sp>
      <p:sp>
        <p:nvSpPr>
          <p:cNvPr id="26" name="Rectangle 3"/>
          <p:cNvSpPr txBox="1">
            <a:spLocks noChangeArrowheads="1"/>
          </p:cNvSpPr>
          <p:nvPr/>
        </p:nvSpPr>
        <p:spPr bwMode="gray">
          <a:xfrm>
            <a:off x="213429" y="3459448"/>
            <a:ext cx="5147357" cy="2591479"/>
          </a:xfrm>
          <a:prstGeom prst="rect">
            <a:avLst/>
          </a:prstGeom>
        </p:spPr>
        <p:txBody>
          <a:bodyPr wrap="square" lIns="0" tIns="0" rIns="0" bIns="0">
            <a:spAutoFit/>
          </a:bodyPr>
          <a:lstStyle/>
          <a:p>
            <a:pPr algn="ctr" eaLnBrk="0" hangingPunct="0">
              <a:spcBef>
                <a:spcPct val="20000"/>
              </a:spcBef>
              <a:tabLst>
                <a:tab pos="368379" algn="l"/>
              </a:tabLst>
              <a:defRPr/>
            </a:pPr>
            <a: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Do You Have </a:t>
            </a:r>
            <a:b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Any Questions?</a:t>
            </a:r>
          </a:p>
          <a:p>
            <a:pPr eaLnBrk="0" hangingPunct="0">
              <a:spcBef>
                <a:spcPct val="20000"/>
              </a:spcBef>
              <a:tabLst>
                <a:tab pos="368379" algn="l"/>
              </a:tabLst>
              <a:defRPr/>
            </a:pPr>
            <a:br>
              <a:rPr lang="en-US" sz="24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br>
              <a:rPr lang="en-US" sz="24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a:p>
            <a:pPr eaLnBrk="0" hangingPunct="0">
              <a:spcBef>
                <a:spcPct val="20000"/>
              </a:spcBef>
              <a:tabLst>
                <a:tab pos="368379" algn="l"/>
              </a:tabLst>
              <a:defRPr/>
            </a:pP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hlinkClick r:id="" action="ppaction://noaction"/>
            </a:endParaRPr>
          </a:p>
          <a:p>
            <a:pPr eaLnBrk="0" hangingPunct="0">
              <a:spcBef>
                <a:spcPct val="20000"/>
              </a:spcBef>
              <a:tabLst>
                <a:tab pos="368379" algn="l"/>
              </a:tabLst>
              <a:defRPr/>
            </a:pPr>
            <a:endParaRPr lang="en-US" sz="1200"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a:p>
            <a:pPr eaLnBrk="0" hangingPunct="0">
              <a:spcBef>
                <a:spcPct val="20000"/>
              </a:spcBef>
              <a:tabLst>
                <a:tab pos="368379" algn="l"/>
              </a:tabLst>
              <a:defRPr/>
            </a:pP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27" name="Rectangle 3"/>
          <p:cNvSpPr>
            <a:spLocks noChangeArrowheads="1"/>
          </p:cNvSpPr>
          <p:nvPr/>
        </p:nvSpPr>
        <p:spPr bwMode="gray">
          <a:xfrm>
            <a:off x="328606" y="4153995"/>
            <a:ext cx="4970758" cy="2400627"/>
          </a:xfrm>
          <a:prstGeom prst="rect">
            <a:avLst/>
          </a:prstGeom>
          <a:noFill/>
          <a:ln w="9525">
            <a:noFill/>
            <a:miter lim="800000"/>
            <a:headEnd/>
            <a:tailEnd/>
          </a:ln>
        </p:spPr>
        <p:txBody>
          <a:bodyPr lIns="0" rIns="0" anchor="ctr"/>
          <a:lstStyle/>
          <a:p>
            <a:pPr defTabSz="457200" eaLnBrk="0" hangingPunct="0">
              <a:lnSpc>
                <a:spcPct val="95000"/>
              </a:lnSpc>
            </a:pPr>
            <a:endParaRPr lang="en-US"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endParaRPr>
          </a:p>
          <a:p>
            <a:pPr algn="ctr" defTabSz="457200" eaLnBrk="0" hangingPunct="0">
              <a:lnSpc>
                <a:spcPct val="95000"/>
              </a:lnSpc>
            </a:pPr>
            <a:r>
              <a:rPr lang="en-IN" b="1" noProof="1">
                <a:solidFill>
                  <a:schemeClr val="bg1"/>
                </a:solidFill>
                <a:ea typeface="Segoe UI" panose="020B0502040204020203" pitchFamily="34" charset="0"/>
                <a:cs typeface="Segoe UI" panose="020B0502040204020203" pitchFamily="34" charset="0"/>
              </a:rPr>
              <a:t>www.LatentView.com</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  Princeton  |  San Jose  |  Seattle  |  London  | </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Chennai  |  Singapore  |</a:t>
            </a:r>
          </a:p>
          <a:p>
            <a:pPr algn="ctr" defTabSz="457200" eaLnBrk="0" hangingPunct="0">
              <a:lnSpc>
                <a:spcPct val="95000"/>
              </a:lnSpc>
            </a:pPr>
            <a:endParaRPr lang="de-DE" sz="1400" b="1" dirty="0">
              <a:solidFill>
                <a:prstClr val="black"/>
              </a:solidFill>
              <a:ea typeface="Segoe UI" panose="020B0502040204020203" pitchFamily="34" charset="0"/>
              <a:cs typeface="Segoe UI" panose="020B0502040204020203" pitchFamily="34" charset="0"/>
            </a:endParaRPr>
          </a:p>
        </p:txBody>
      </p:sp>
      <p:sp>
        <p:nvSpPr>
          <p:cNvPr id="2" name="TextBox 1"/>
          <p:cNvSpPr txBox="1"/>
          <p:nvPr/>
        </p:nvSpPr>
        <p:spPr>
          <a:xfrm>
            <a:off x="1297858" y="4570521"/>
            <a:ext cx="4178105" cy="369332"/>
          </a:xfrm>
          <a:prstGeom prst="rect">
            <a:avLst/>
          </a:prstGeom>
          <a:noFill/>
        </p:spPr>
        <p:txBody>
          <a:bodyPr wrap="square" rtlCol="0">
            <a:spAutoFit/>
          </a:bodyPr>
          <a:lstStyle/>
          <a:p>
            <a:r>
              <a:rPr lang="en-IN" dirty="0">
                <a:solidFill>
                  <a:schemeClr val="bg1"/>
                </a:solidFill>
              </a:rPr>
              <a:t>Email: Paresh.Chiney@latentview.com </a:t>
            </a:r>
          </a:p>
        </p:txBody>
      </p:sp>
      <p:sp>
        <p:nvSpPr>
          <p:cNvPr id="9" name="Slide Number Placeholder 3">
            <a:extLst>
              <a:ext uri="{FF2B5EF4-FFF2-40B4-BE49-F238E27FC236}">
                <a16:creationId xmlns:a16="http://schemas.microsoft.com/office/drawing/2014/main" id="{2D625640-C8A8-40A0-B7D1-8DFCD19B49C6}"/>
              </a:ext>
            </a:extLst>
          </p:cNvPr>
          <p:cNvSpPr>
            <a:spLocks noGrp="1"/>
          </p:cNvSpPr>
          <p:nvPr>
            <p:ph type="sldNum" sz="quarter" idx="12"/>
          </p:nvPr>
        </p:nvSpPr>
        <p:spPr>
          <a:xfrm>
            <a:off x="9448800" y="6492875"/>
            <a:ext cx="2743200" cy="365125"/>
          </a:xfrm>
        </p:spPr>
        <p:txBody>
          <a:bodyPr/>
          <a:lstStyle/>
          <a:p>
            <a:fld id="{6CD9AD5F-3CCE-084D-84D8-4A35232D3779}" type="slidenum">
              <a:rPr lang="en-US" smtClean="0"/>
              <a:pPr/>
              <a:t>59</a:t>
            </a:fld>
            <a:endParaRPr lang="en-US" dirty="0"/>
          </a:p>
        </p:txBody>
      </p:sp>
    </p:spTree>
    <p:extLst>
      <p:ext uri="{BB962C8B-B14F-4D97-AF65-F5344CB8AC3E}">
        <p14:creationId xmlns:p14="http://schemas.microsoft.com/office/powerpoint/2010/main" val="139266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351482-1993-460E-B811-603F67A6F4A7}"/>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6</a:t>
            </a:fld>
            <a:endParaRPr lang="en-US" dirty="0">
              <a:solidFill>
                <a:prstClr val="black">
                  <a:tint val="75000"/>
                </a:prstClr>
              </a:solidFill>
            </a:endParaRPr>
          </a:p>
        </p:txBody>
      </p:sp>
      <p:sp>
        <p:nvSpPr>
          <p:cNvPr id="3" name="Title 2">
            <a:extLst>
              <a:ext uri="{FF2B5EF4-FFF2-40B4-BE49-F238E27FC236}">
                <a16:creationId xmlns:a16="http://schemas.microsoft.com/office/drawing/2014/main" id="{453943CC-B02B-41C8-A6C4-E8DED8DE693D}"/>
              </a:ext>
            </a:extLst>
          </p:cNvPr>
          <p:cNvSpPr>
            <a:spLocks noGrp="1"/>
          </p:cNvSpPr>
          <p:nvPr>
            <p:ph type="title"/>
          </p:nvPr>
        </p:nvSpPr>
        <p:spPr/>
        <p:txBody>
          <a:bodyPr>
            <a:normAutofit/>
          </a:bodyPr>
          <a:lstStyle/>
          <a:p>
            <a:r>
              <a:rPr lang="en-US" dirty="0"/>
              <a:t>Why we are different</a:t>
            </a:r>
          </a:p>
        </p:txBody>
      </p:sp>
      <p:grpSp>
        <p:nvGrpSpPr>
          <p:cNvPr id="4" name="Group 3">
            <a:extLst>
              <a:ext uri="{FF2B5EF4-FFF2-40B4-BE49-F238E27FC236}">
                <a16:creationId xmlns:a16="http://schemas.microsoft.com/office/drawing/2014/main" id="{FB6128C0-0E9E-4508-91AB-D55455D60F27}"/>
              </a:ext>
            </a:extLst>
          </p:cNvPr>
          <p:cNvGrpSpPr/>
          <p:nvPr/>
        </p:nvGrpSpPr>
        <p:grpSpPr>
          <a:xfrm>
            <a:off x="685165" y="2301191"/>
            <a:ext cx="10965300" cy="1245245"/>
            <a:chOff x="664919" y="2303392"/>
            <a:chExt cx="10965300" cy="1245245"/>
          </a:xfrm>
        </p:grpSpPr>
        <p:sp>
          <p:nvSpPr>
            <p:cNvPr id="5" name="Flowchart: Delay 4">
              <a:extLst>
                <a:ext uri="{FF2B5EF4-FFF2-40B4-BE49-F238E27FC236}">
                  <a16:creationId xmlns:a16="http://schemas.microsoft.com/office/drawing/2014/main" id="{918AD23C-1D8C-424E-AB01-9CD232744300}"/>
                </a:ext>
              </a:extLst>
            </p:cNvPr>
            <p:cNvSpPr/>
            <p:nvPr/>
          </p:nvSpPr>
          <p:spPr>
            <a:xfrm rot="10800000">
              <a:off x="664919" y="2339995"/>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16">
              <a:extLst>
                <a:ext uri="{FF2B5EF4-FFF2-40B4-BE49-F238E27FC236}">
                  <a16:creationId xmlns:a16="http://schemas.microsoft.com/office/drawing/2014/main" id="{619C7F6A-40DD-4054-8B2D-5947AE231199}"/>
                </a:ext>
              </a:extLst>
            </p:cNvPr>
            <p:cNvSpPr/>
            <p:nvPr/>
          </p:nvSpPr>
          <p:spPr>
            <a:xfrm>
              <a:off x="5266473" y="2427917"/>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0000"/>
                </a:solidFill>
                <a:effectLst/>
                <a:uLnTx/>
                <a:uFillTx/>
                <a:latin typeface="Segoe UI" pitchFamily="34" charset="0"/>
                <a:ea typeface="Segoe UI" pitchFamily="34" charset="0"/>
                <a:cs typeface="Segoe UI" pitchFamily="34" charset="0"/>
              </a:endParaRPr>
            </a:p>
          </p:txBody>
        </p:sp>
        <p:sp>
          <p:nvSpPr>
            <p:cNvPr id="7" name="Freeform 19">
              <a:extLst>
                <a:ext uri="{FF2B5EF4-FFF2-40B4-BE49-F238E27FC236}">
                  <a16:creationId xmlns:a16="http://schemas.microsoft.com/office/drawing/2014/main" id="{BA46AAF1-3637-4678-96F8-7D19867BF0E6}"/>
                </a:ext>
              </a:extLst>
            </p:cNvPr>
            <p:cNvSpPr/>
            <p:nvPr/>
          </p:nvSpPr>
          <p:spPr>
            <a:xfrm>
              <a:off x="1686867" y="2303392"/>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Focus on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Innovation &amp; Thought Leadership</a:t>
              </a:r>
              <a:endPar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grpSp>
          <p:nvGrpSpPr>
            <p:cNvPr id="8" name="Group 7">
              <a:extLst>
                <a:ext uri="{FF2B5EF4-FFF2-40B4-BE49-F238E27FC236}">
                  <a16:creationId xmlns:a16="http://schemas.microsoft.com/office/drawing/2014/main" id="{BDCD1D4A-16A3-4F47-BDA5-7CE0E696473C}"/>
                </a:ext>
              </a:extLst>
            </p:cNvPr>
            <p:cNvGrpSpPr/>
            <p:nvPr/>
          </p:nvGrpSpPr>
          <p:grpSpPr>
            <a:xfrm>
              <a:off x="8701051" y="2647440"/>
              <a:ext cx="2785375" cy="677108"/>
              <a:chOff x="8407193" y="3148231"/>
              <a:chExt cx="2785375" cy="677108"/>
            </a:xfrm>
          </p:grpSpPr>
          <p:sp>
            <p:nvSpPr>
              <p:cNvPr id="13" name="TextBox 12">
                <a:extLst>
                  <a:ext uri="{FF2B5EF4-FFF2-40B4-BE49-F238E27FC236}">
                    <a16:creationId xmlns:a16="http://schemas.microsoft.com/office/drawing/2014/main" id="{2D3E70C1-7844-4141-9DCA-FC44B07873F1}"/>
                  </a:ext>
                </a:extLst>
              </p:cNvPr>
              <p:cNvSpPr txBox="1"/>
              <p:nvPr/>
            </p:nvSpPr>
            <p:spPr>
              <a:xfrm>
                <a:off x="9057225" y="3148231"/>
                <a:ext cx="2135343" cy="6771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Partnership with IIT Madras to create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IIT Data Labs</a:t>
                </a:r>
                <a:endParaRPr kumimoji="0" lang="en-US" sz="12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14" name="Picture 13">
                <a:extLst>
                  <a:ext uri="{FF2B5EF4-FFF2-40B4-BE49-F238E27FC236}">
                    <a16:creationId xmlns:a16="http://schemas.microsoft.com/office/drawing/2014/main" id="{C1AAB684-4CE1-4437-8694-44F322E0179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8407193" y="3148231"/>
                <a:ext cx="588818" cy="588818"/>
              </a:xfrm>
              <a:prstGeom prst="rect">
                <a:avLst/>
              </a:prstGeom>
            </p:spPr>
          </p:pic>
        </p:grpSp>
        <p:pic>
          <p:nvPicPr>
            <p:cNvPr id="9" name="Picture 52" descr="https://d30y9cdsu7xlg0.cloudfront.net/png/195618-200.png">
              <a:extLst>
                <a:ext uri="{FF2B5EF4-FFF2-40B4-BE49-F238E27FC236}">
                  <a16:creationId xmlns:a16="http://schemas.microsoft.com/office/drawing/2014/main" id="{16F71E54-5464-41C9-8A00-4366F638AFA9}"/>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827365" y="2579896"/>
              <a:ext cx="676656" cy="6766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C237E63-D76D-4854-B685-51D312C32F40}"/>
                </a:ext>
              </a:extLst>
            </p:cNvPr>
            <p:cNvGrpSpPr/>
            <p:nvPr/>
          </p:nvGrpSpPr>
          <p:grpSpPr>
            <a:xfrm>
              <a:off x="5465694" y="2612149"/>
              <a:ext cx="2734398" cy="747690"/>
              <a:chOff x="5424705" y="3130078"/>
              <a:chExt cx="2734398" cy="747690"/>
            </a:xfrm>
          </p:grpSpPr>
          <p:sp>
            <p:nvSpPr>
              <p:cNvPr id="11" name="TextBox 10">
                <a:extLst>
                  <a:ext uri="{FF2B5EF4-FFF2-40B4-BE49-F238E27FC236}">
                    <a16:creationId xmlns:a16="http://schemas.microsoft.com/office/drawing/2014/main" id="{BB661DA5-F8F3-4866-9AAD-CA2EBC939233}"/>
                  </a:ext>
                </a:extLst>
              </p:cNvPr>
              <p:cNvSpPr txBox="1"/>
              <p:nvPr/>
            </p:nvSpPr>
            <p:spPr>
              <a:xfrm>
                <a:off x="5998552" y="3200660"/>
                <a:ext cx="2160551" cy="6771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Institutionalized</a:t>
                </a:r>
                <a:r>
                  <a:rPr kumimoji="0" lang="en-US" sz="12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IdeaLabs</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t>
                </a:r>
                <a:r>
                  <a:rPr kumimoji="0" lang="en-US" sz="12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for innovation and research</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12" name="Picture 11" descr="C:\Users\viswanath.ramakirish\Downloads\temp\temp\idea.png">
                <a:extLst>
                  <a:ext uri="{FF2B5EF4-FFF2-40B4-BE49-F238E27FC236}">
                    <a16:creationId xmlns:a16="http://schemas.microsoft.com/office/drawing/2014/main" id="{9445AC8A-D6ED-42F6-9448-8E88D15671ED}"/>
                  </a:ext>
                </a:extLst>
              </p:cNvPr>
              <p:cNvPicPr>
                <a:picLocks noChangeAspect="1" noChangeArrowheads="1"/>
              </p:cNvPicPr>
              <p:nvPr/>
            </p:nvPicPr>
            <p:blipFill>
              <a:blip r:embed="rId6" cstate="print">
                <a:duotone>
                  <a:prstClr val="black"/>
                  <a:srgbClr val="767171">
                    <a:tint val="45000"/>
                    <a:satMod val="400000"/>
                  </a:srgb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24705" y="3130078"/>
                <a:ext cx="643738" cy="60697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0E3A35F6-0846-4BB5-A674-C47443F69051}"/>
              </a:ext>
            </a:extLst>
          </p:cNvPr>
          <p:cNvGrpSpPr/>
          <p:nvPr/>
        </p:nvGrpSpPr>
        <p:grpSpPr>
          <a:xfrm>
            <a:off x="685165" y="5057178"/>
            <a:ext cx="10965300" cy="1245245"/>
            <a:chOff x="664919" y="3610900"/>
            <a:chExt cx="10965300" cy="1245245"/>
          </a:xfrm>
        </p:grpSpPr>
        <p:sp>
          <p:nvSpPr>
            <p:cNvPr id="16" name="Flowchart: Delay 15">
              <a:extLst>
                <a:ext uri="{FF2B5EF4-FFF2-40B4-BE49-F238E27FC236}">
                  <a16:creationId xmlns:a16="http://schemas.microsoft.com/office/drawing/2014/main" id="{6BFC738B-CDBF-47D7-9C94-092456ECC39A}"/>
                </a:ext>
              </a:extLst>
            </p:cNvPr>
            <p:cNvSpPr/>
            <p:nvPr/>
          </p:nvSpPr>
          <p:spPr>
            <a:xfrm rot="10800000">
              <a:off x="664919" y="3655263"/>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20">
              <a:extLst>
                <a:ext uri="{FF2B5EF4-FFF2-40B4-BE49-F238E27FC236}">
                  <a16:creationId xmlns:a16="http://schemas.microsoft.com/office/drawing/2014/main" id="{917F5992-9BFB-42C4-A9E1-C4F9A97B362B}"/>
                </a:ext>
              </a:extLst>
            </p:cNvPr>
            <p:cNvSpPr/>
            <p:nvPr/>
          </p:nvSpPr>
          <p:spPr>
            <a:xfrm>
              <a:off x="5266473" y="3735424"/>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18" name="Freeform 23">
              <a:extLst>
                <a:ext uri="{FF2B5EF4-FFF2-40B4-BE49-F238E27FC236}">
                  <a16:creationId xmlns:a16="http://schemas.microsoft.com/office/drawing/2014/main" id="{730A25F9-8156-4063-8C77-7CBFFEB7D024}"/>
                </a:ext>
              </a:extLst>
            </p:cNvPr>
            <p:cNvSpPr/>
            <p:nvPr/>
          </p:nvSpPr>
          <p:spPr>
            <a:xfrm>
              <a:off x="1686867" y="3610900"/>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Customized</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Differentiated</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&amp;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Technologically scalable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solutions</a:t>
              </a:r>
              <a:endParaRPr kumimoji="0" lang="en-US" sz="13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pic>
          <p:nvPicPr>
            <p:cNvPr id="19" name="Picture 18">
              <a:extLst>
                <a:ext uri="{FF2B5EF4-FFF2-40B4-BE49-F238E27FC236}">
                  <a16:creationId xmlns:a16="http://schemas.microsoft.com/office/drawing/2014/main" id="{54212D6A-DF27-458B-9B91-8260AC186929}"/>
                </a:ext>
              </a:extLst>
            </p:cNvPr>
            <p:cNvPicPr>
              <a:picLocks noChangeAspect="1"/>
            </p:cNvPicPr>
            <p:nvPr/>
          </p:nvPicPr>
          <p:blipFill rotWithShape="1">
            <a:blip r:embed="rId8" cstate="print">
              <a:lum bright="70000" contrast="-70000"/>
              <a:extLst>
                <a:ext uri="{28A0092B-C50C-407E-A947-70E740481C1C}">
                  <a14:useLocalDpi xmlns:a14="http://schemas.microsoft.com/office/drawing/2010/main" val="0"/>
                </a:ext>
              </a:extLst>
            </a:blip>
            <a:srcRect b="16578"/>
            <a:stretch/>
          </p:blipFill>
          <p:spPr>
            <a:xfrm>
              <a:off x="708795" y="3795490"/>
              <a:ext cx="916858" cy="764866"/>
            </a:xfrm>
            <a:prstGeom prst="rect">
              <a:avLst/>
            </a:prstGeom>
          </p:spPr>
        </p:pic>
        <p:grpSp>
          <p:nvGrpSpPr>
            <p:cNvPr id="20" name="Group 19">
              <a:extLst>
                <a:ext uri="{FF2B5EF4-FFF2-40B4-BE49-F238E27FC236}">
                  <a16:creationId xmlns:a16="http://schemas.microsoft.com/office/drawing/2014/main" id="{6050443B-4B28-47CD-8FE2-22CD545D35A7}"/>
                </a:ext>
              </a:extLst>
            </p:cNvPr>
            <p:cNvGrpSpPr/>
            <p:nvPr/>
          </p:nvGrpSpPr>
          <p:grpSpPr>
            <a:xfrm>
              <a:off x="8730048" y="3853616"/>
              <a:ext cx="2640484" cy="892552"/>
              <a:chOff x="8722758" y="4300193"/>
              <a:chExt cx="2640484" cy="892552"/>
            </a:xfrm>
          </p:grpSpPr>
          <p:sp>
            <p:nvSpPr>
              <p:cNvPr id="23" name="TextBox 22">
                <a:extLst>
                  <a:ext uri="{FF2B5EF4-FFF2-40B4-BE49-F238E27FC236}">
                    <a16:creationId xmlns:a16="http://schemas.microsoft.com/office/drawing/2014/main" id="{8DD52F1A-79BA-4122-9365-F4F7E968A52A}"/>
                  </a:ext>
                </a:extLst>
              </p:cNvPr>
              <p:cNvSpPr txBox="1"/>
              <p:nvPr/>
            </p:nvSpPr>
            <p:spPr>
              <a:xfrm>
                <a:off x="9285061" y="4300193"/>
                <a:ext cx="2078181"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Panel Miner</a:t>
                </a:r>
                <a:r>
                  <a:rPr kumimoji="0" lang="en-US" sz="16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t>
                </a:r>
                <a:r>
                  <a:rPr kumimoji="0" lang="en-US" sz="12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Cloud based data engineering platform to enhance digital user-experience</a:t>
                </a:r>
              </a:p>
            </p:txBody>
          </p:sp>
          <p:sp>
            <p:nvSpPr>
              <p:cNvPr id="24" name="Oval 23">
                <a:extLst>
                  <a:ext uri="{FF2B5EF4-FFF2-40B4-BE49-F238E27FC236}">
                    <a16:creationId xmlns:a16="http://schemas.microsoft.com/office/drawing/2014/main" id="{8C7A47E9-9B16-4C17-B651-D638F33C7F7C}"/>
                  </a:ext>
                </a:extLst>
              </p:cNvPr>
              <p:cNvSpPr/>
              <p:nvPr/>
            </p:nvSpPr>
            <p:spPr>
              <a:xfrm>
                <a:off x="8722758" y="4405745"/>
                <a:ext cx="540327" cy="540328"/>
              </a:xfrm>
              <a:prstGeom prst="ellipse">
                <a:avLst/>
              </a:prstGeom>
              <a:solidFill>
                <a:srgbClr val="767171"/>
              </a:solidFill>
              <a:ln w="12700" cap="flat" cmpd="sng" algn="ctr">
                <a:solidFill>
                  <a:srgbClr val="76717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32E59D4C-C7D8-4330-AB7B-AA7167804776}"/>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8755083" y="4389830"/>
                <a:ext cx="554182" cy="554182"/>
              </a:xfrm>
              <a:prstGeom prst="rect">
                <a:avLst/>
              </a:prstGeom>
            </p:spPr>
          </p:pic>
        </p:grpSp>
        <p:pic>
          <p:nvPicPr>
            <p:cNvPr id="22" name="Picture 21">
              <a:extLst>
                <a:ext uri="{FF2B5EF4-FFF2-40B4-BE49-F238E27FC236}">
                  <a16:creationId xmlns:a16="http://schemas.microsoft.com/office/drawing/2014/main" id="{9BAD7A3F-BEE8-47D8-A295-8416DC5F5ADC}"/>
                </a:ext>
              </a:extLst>
            </p:cNvPr>
            <p:cNvPicPr>
              <a:picLocks noChangeAspect="1"/>
            </p:cNvPicPr>
            <p:nvPr/>
          </p:nvPicPr>
          <p:blipFill>
            <a:blip r:embed="rId1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5524310" y="3938749"/>
              <a:ext cx="559024" cy="563191"/>
            </a:xfrm>
            <a:prstGeom prst="rect">
              <a:avLst/>
            </a:prstGeom>
          </p:spPr>
        </p:pic>
      </p:grpSp>
      <p:grpSp>
        <p:nvGrpSpPr>
          <p:cNvPr id="26" name="Group 25">
            <a:extLst>
              <a:ext uri="{FF2B5EF4-FFF2-40B4-BE49-F238E27FC236}">
                <a16:creationId xmlns:a16="http://schemas.microsoft.com/office/drawing/2014/main" id="{04AE9150-B579-4C9C-AC7F-BBD6C056F9E7}"/>
              </a:ext>
            </a:extLst>
          </p:cNvPr>
          <p:cNvGrpSpPr/>
          <p:nvPr/>
        </p:nvGrpSpPr>
        <p:grpSpPr>
          <a:xfrm>
            <a:off x="689035" y="3679185"/>
            <a:ext cx="10957561" cy="1245245"/>
            <a:chOff x="664918" y="974799"/>
            <a:chExt cx="10957561" cy="1245245"/>
          </a:xfrm>
        </p:grpSpPr>
        <p:grpSp>
          <p:nvGrpSpPr>
            <p:cNvPr id="27" name="Group 26">
              <a:extLst>
                <a:ext uri="{FF2B5EF4-FFF2-40B4-BE49-F238E27FC236}">
                  <a16:creationId xmlns:a16="http://schemas.microsoft.com/office/drawing/2014/main" id="{41C4F5A1-162C-48AD-8F65-F6A0F00875A4}"/>
                </a:ext>
              </a:extLst>
            </p:cNvPr>
            <p:cNvGrpSpPr/>
            <p:nvPr/>
          </p:nvGrpSpPr>
          <p:grpSpPr>
            <a:xfrm>
              <a:off x="664918" y="974799"/>
              <a:ext cx="10957561" cy="1245245"/>
              <a:chOff x="704557" y="5364984"/>
              <a:chExt cx="10957561" cy="1245245"/>
            </a:xfrm>
          </p:grpSpPr>
          <p:sp>
            <p:nvSpPr>
              <p:cNvPr id="29" name="Flowchart: Delay 28">
                <a:extLst>
                  <a:ext uri="{FF2B5EF4-FFF2-40B4-BE49-F238E27FC236}">
                    <a16:creationId xmlns:a16="http://schemas.microsoft.com/office/drawing/2014/main" id="{9A073A0D-88B0-478A-8C94-23C21DC9B8D1}"/>
                  </a:ext>
                </a:extLst>
              </p:cNvPr>
              <p:cNvSpPr/>
              <p:nvPr/>
            </p:nvSpPr>
            <p:spPr>
              <a:xfrm rot="10800000">
                <a:off x="704557" y="5421878"/>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4">
                <a:extLst>
                  <a:ext uri="{FF2B5EF4-FFF2-40B4-BE49-F238E27FC236}">
                    <a16:creationId xmlns:a16="http://schemas.microsoft.com/office/drawing/2014/main" id="{6C982038-C1E4-4654-A560-EADE88899EE9}"/>
                  </a:ext>
                </a:extLst>
              </p:cNvPr>
              <p:cNvSpPr/>
              <p:nvPr/>
            </p:nvSpPr>
            <p:spPr>
              <a:xfrm>
                <a:off x="5298372" y="5489508"/>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31" name="Freeform 26">
                <a:extLst>
                  <a:ext uri="{FF2B5EF4-FFF2-40B4-BE49-F238E27FC236}">
                    <a16:creationId xmlns:a16="http://schemas.microsoft.com/office/drawing/2014/main" id="{53A68551-5A06-4F96-A421-8DE75534A07F}"/>
                  </a:ext>
                </a:extLst>
              </p:cNvPr>
              <p:cNvSpPr/>
              <p:nvPr/>
            </p:nvSpPr>
            <p:spPr>
              <a:xfrm>
                <a:off x="1718766" y="5364984"/>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Leaders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new age Data Platforms</a:t>
                </a:r>
              </a:p>
            </p:txBody>
          </p:sp>
          <p:sp>
            <p:nvSpPr>
              <p:cNvPr id="32" name="TextBox 31">
                <a:extLst>
                  <a:ext uri="{FF2B5EF4-FFF2-40B4-BE49-F238E27FC236}">
                    <a16:creationId xmlns:a16="http://schemas.microsoft.com/office/drawing/2014/main" id="{2CACB1C6-4E30-4EB9-A1F8-BFC2BB6AC769}"/>
                  </a:ext>
                </a:extLst>
              </p:cNvPr>
              <p:cNvSpPr txBox="1"/>
              <p:nvPr/>
            </p:nvSpPr>
            <p:spPr>
              <a:xfrm>
                <a:off x="6217974" y="5627658"/>
                <a:ext cx="22860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AWS Advanced Consulting Partner</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&amp;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 Azure Partner</a:t>
                </a:r>
                <a:endParaRPr kumimoji="0" lang="en-US" sz="1400" b="1" i="0" u="none" strike="noStrike" kern="0" cap="none" spc="0" normalizeH="0" baseline="0" noProof="0" dirty="0">
                  <a:ln>
                    <a:noFill/>
                  </a:ln>
                  <a:solidFill>
                    <a:srgbClr val="FF0000"/>
                  </a:solidFill>
                  <a:effectLst/>
                  <a:uLnTx/>
                  <a:uFillTx/>
                  <a:latin typeface="Segoe UI" pitchFamily="34" charset="0"/>
                  <a:ea typeface="Segoe UI" pitchFamily="34" charset="0"/>
                  <a:cs typeface="Segoe UI"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33" name="Picture 46" descr="C:\Users\viswanath.ramakirish\Desktop\UBS Icons\amazon.png">
                <a:extLst>
                  <a:ext uri="{FF2B5EF4-FFF2-40B4-BE49-F238E27FC236}">
                    <a16:creationId xmlns:a16="http://schemas.microsoft.com/office/drawing/2014/main" id="{56314DA9-6CD9-4ECB-8A97-3549002755D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05012" y="5855581"/>
                <a:ext cx="398232" cy="39823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0DDB52CA-C7FD-4610-A9EB-C518EAD10B18}"/>
                  </a:ext>
                </a:extLst>
              </p:cNvPr>
              <p:cNvGrpSpPr/>
              <p:nvPr/>
            </p:nvGrpSpPr>
            <p:grpSpPr>
              <a:xfrm>
                <a:off x="8737278" y="5719540"/>
                <a:ext cx="2694454" cy="717743"/>
                <a:chOff x="8489081" y="5719540"/>
                <a:chExt cx="2694454" cy="717743"/>
              </a:xfrm>
            </p:grpSpPr>
            <p:sp>
              <p:nvSpPr>
                <p:cNvPr id="36" name="TextBox 35">
                  <a:extLst>
                    <a:ext uri="{FF2B5EF4-FFF2-40B4-BE49-F238E27FC236}">
                      <a16:creationId xmlns:a16="http://schemas.microsoft.com/office/drawing/2014/main" id="{A318BCC4-D435-416C-A3C3-AE8A2A97A6A5}"/>
                    </a:ext>
                  </a:extLst>
                </p:cNvPr>
                <p:cNvSpPr txBox="1"/>
                <p:nvPr/>
              </p:nvSpPr>
              <p:spPr>
                <a:xfrm>
                  <a:off x="9105354" y="5729397"/>
                  <a:ext cx="2078181"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Microsoft’s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Gold Analytics Partner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37" name="Picture 43" descr="C:\Users\viswanath.ramakirish\Desktop\UBS Icons\Microsoft_logo-4.gif">
                  <a:extLst>
                    <a:ext uri="{FF2B5EF4-FFF2-40B4-BE49-F238E27FC236}">
                      <a16:creationId xmlns:a16="http://schemas.microsoft.com/office/drawing/2014/main" id="{2373804E-FEEA-4377-8226-CA648D70C361}"/>
                    </a:ext>
                  </a:extLst>
                </p:cNvPr>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b="17161"/>
                <a:stretch/>
              </p:blipFill>
              <p:spPr bwMode="auto">
                <a:xfrm>
                  <a:off x="8489081" y="5719540"/>
                  <a:ext cx="548640" cy="501605"/>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54" descr="https://d30y9cdsu7xlg0.cloudfront.net/png/301196-200.png">
                <a:extLst>
                  <a:ext uri="{FF2B5EF4-FFF2-40B4-BE49-F238E27FC236}">
                    <a16:creationId xmlns:a16="http://schemas.microsoft.com/office/drawing/2014/main" id="{78F5E899-8426-4E7F-BEF0-C36CA49E1D8D}"/>
                  </a:ext>
                </a:extLst>
              </p:cNvPr>
              <p:cNvPicPr>
                <a:picLocks noChangeAspect="1" noChangeArrowheads="1"/>
              </p:cNvPicPr>
              <p:nvPr/>
            </p:nvPicPr>
            <p:blipFill>
              <a:blip r:embed="rId13" cstate="print">
                <a:lum bright="70000" contrast="-70000"/>
                <a:extLst>
                  <a:ext uri="{28A0092B-C50C-407E-A947-70E740481C1C}">
                    <a14:useLocalDpi xmlns:a14="http://schemas.microsoft.com/office/drawing/2010/main" val="0"/>
                  </a:ext>
                </a:extLst>
              </a:blip>
              <a:srcRect/>
              <a:stretch>
                <a:fillRect/>
              </a:stretch>
            </p:blipFill>
            <p:spPr bwMode="auto">
              <a:xfrm>
                <a:off x="953011" y="5737481"/>
                <a:ext cx="551903" cy="55190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2" descr="Image result for azure logo">
              <a:extLst>
                <a:ext uri="{FF2B5EF4-FFF2-40B4-BE49-F238E27FC236}">
                  <a16:creationId xmlns:a16="http://schemas.microsoft.com/office/drawing/2014/main" id="{47382DCB-7F03-4AE0-B408-F8A046E52F4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862" y="1446020"/>
              <a:ext cx="338824" cy="3388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0218143-7BE0-4F6E-8C3A-781C84C454E1}"/>
              </a:ext>
            </a:extLst>
          </p:cNvPr>
          <p:cNvGrpSpPr/>
          <p:nvPr/>
        </p:nvGrpSpPr>
        <p:grpSpPr>
          <a:xfrm>
            <a:off x="681414" y="933058"/>
            <a:ext cx="10972802" cy="1322466"/>
            <a:chOff x="657417" y="4951600"/>
            <a:chExt cx="10972802" cy="1322466"/>
          </a:xfrm>
        </p:grpSpPr>
        <p:sp>
          <p:nvSpPr>
            <p:cNvPr id="39" name="Flowchart: Delay 38">
              <a:extLst>
                <a:ext uri="{FF2B5EF4-FFF2-40B4-BE49-F238E27FC236}">
                  <a16:creationId xmlns:a16="http://schemas.microsoft.com/office/drawing/2014/main" id="{5AFB7DB1-E024-460E-B04C-7897A6605D53}"/>
                </a:ext>
              </a:extLst>
            </p:cNvPr>
            <p:cNvSpPr/>
            <p:nvPr/>
          </p:nvSpPr>
          <p:spPr>
            <a:xfrm rot="10800000">
              <a:off x="657417" y="4991303"/>
              <a:ext cx="912994" cy="1132157"/>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14">
              <a:extLst>
                <a:ext uri="{FF2B5EF4-FFF2-40B4-BE49-F238E27FC236}">
                  <a16:creationId xmlns:a16="http://schemas.microsoft.com/office/drawing/2014/main" id="{74214220-2312-4B20-995B-0A3773B88806}"/>
                </a:ext>
              </a:extLst>
            </p:cNvPr>
            <p:cNvSpPr/>
            <p:nvPr/>
          </p:nvSpPr>
          <p:spPr>
            <a:xfrm>
              <a:off x="5266473" y="5076126"/>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41" name="Freeform 15">
              <a:extLst>
                <a:ext uri="{FF2B5EF4-FFF2-40B4-BE49-F238E27FC236}">
                  <a16:creationId xmlns:a16="http://schemas.microsoft.com/office/drawing/2014/main" id="{69DE3BA4-F20F-45FF-9F09-DD3FE11640A1}"/>
                </a:ext>
              </a:extLst>
            </p:cNvPr>
            <p:cNvSpPr/>
            <p:nvPr/>
          </p:nvSpPr>
          <p:spPr>
            <a:xfrm>
              <a:off x="1686867" y="4951600"/>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Business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led</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Solutions</a:t>
              </a:r>
              <a:endPar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pic>
          <p:nvPicPr>
            <p:cNvPr id="42" name="Picture 50">
              <a:extLst>
                <a:ext uri="{FF2B5EF4-FFF2-40B4-BE49-F238E27FC236}">
                  <a16:creationId xmlns:a16="http://schemas.microsoft.com/office/drawing/2014/main" id="{A4F91DB2-713B-4DCE-B9F4-FB9BA85E93E1}"/>
                </a:ext>
              </a:extLst>
            </p:cNvPr>
            <p:cNvPicPr>
              <a:picLocks noChangeAspect="1" noChangeArrowheads="1"/>
            </p:cNvPicPr>
            <p:nvPr/>
          </p:nvPicPr>
          <p:blipFill>
            <a:blip r:embed="rId15" cstate="print">
              <a:clrChange>
                <a:clrFrom>
                  <a:srgbClr val="000000"/>
                </a:clrFrom>
                <a:clrTo>
                  <a:srgbClr val="000000">
                    <a:alpha val="0"/>
                  </a:srgbClr>
                </a:clrTo>
              </a:clrChange>
              <a:duotone>
                <a:prstClr val="black"/>
                <a:srgbClr val="767171">
                  <a:tint val="45000"/>
                  <a:satMod val="400000"/>
                </a:srgbClr>
              </a:duotone>
              <a:extLst>
                <a:ext uri="{BEBA8EAE-BF5A-486C-A8C5-ECC9F3942E4B}">
                  <a14:imgProps xmlns:a14="http://schemas.microsoft.com/office/drawing/2010/main">
                    <a14:imgLayer r:embed="rId16">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2901" y="5258403"/>
              <a:ext cx="476682" cy="67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a:extLst>
                <a:ext uri="{FF2B5EF4-FFF2-40B4-BE49-F238E27FC236}">
                  <a16:creationId xmlns:a16="http://schemas.microsoft.com/office/drawing/2014/main" id="{B6CF9923-86E1-4B7A-8AD2-61C15E66A43E}"/>
                </a:ext>
              </a:extLst>
            </p:cNvPr>
            <p:cNvSpPr txBox="1"/>
            <p:nvPr/>
          </p:nvSpPr>
          <p:spPr>
            <a:xfrm>
              <a:off x="6122872" y="5333153"/>
              <a:ext cx="207639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Business + Data + Math + Technology</a:t>
              </a:r>
            </a:p>
          </p:txBody>
        </p:sp>
        <p:pic>
          <p:nvPicPr>
            <p:cNvPr id="44" name="Picture 6" descr="Image result for man symbol">
              <a:extLst>
                <a:ext uri="{FF2B5EF4-FFF2-40B4-BE49-F238E27FC236}">
                  <a16:creationId xmlns:a16="http://schemas.microsoft.com/office/drawing/2014/main" id="{E716E2DC-4572-4C86-A0B2-1E3619DFB3AF}"/>
                </a:ext>
              </a:extLst>
            </p:cNvPr>
            <p:cNvPicPr>
              <a:picLocks noChangeAspect="1" noChangeArrowheads="1"/>
            </p:cNvPicPr>
            <p:nvPr/>
          </p:nvPicPr>
          <p:blipFill>
            <a:blip r:embed="rId17" cstate="print">
              <a:duotone>
                <a:srgbClr val="FFD96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726016" y="5275550"/>
              <a:ext cx="434040" cy="6132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man symbol">
              <a:extLst>
                <a:ext uri="{FF2B5EF4-FFF2-40B4-BE49-F238E27FC236}">
                  <a16:creationId xmlns:a16="http://schemas.microsoft.com/office/drawing/2014/main" id="{1F13F689-4E6B-45B8-8D1C-12EA04765AA7}"/>
                </a:ext>
              </a:extLst>
            </p:cNvPr>
            <p:cNvPicPr>
              <a:picLocks noChangeAspect="1" noChangeArrowheads="1"/>
            </p:cNvPicPr>
            <p:nvPr/>
          </p:nvPicPr>
          <p:blipFill>
            <a:blip r:embed="rId17"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004250" y="5275550"/>
              <a:ext cx="434040" cy="613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man symbol">
              <a:extLst>
                <a:ext uri="{FF2B5EF4-FFF2-40B4-BE49-F238E27FC236}">
                  <a16:creationId xmlns:a16="http://schemas.microsoft.com/office/drawing/2014/main" id="{661CD591-4F4F-4C3F-B9EA-9CB45618A973}"/>
                </a:ext>
              </a:extLst>
            </p:cNvPr>
            <p:cNvPicPr>
              <a:picLocks noChangeAspect="1" noChangeArrowheads="1"/>
            </p:cNvPicPr>
            <p:nvPr/>
          </p:nvPicPr>
          <p:blipFill>
            <a:blip r:embed="rId17"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282484" y="5275550"/>
              <a:ext cx="434040" cy="61328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6DED7B6-EFF3-4D68-852C-A56AE898AF75}"/>
                </a:ext>
              </a:extLst>
            </p:cNvPr>
            <p:cNvSpPr txBox="1"/>
            <p:nvPr/>
          </p:nvSpPr>
          <p:spPr>
            <a:xfrm>
              <a:off x="9631184" y="5258403"/>
              <a:ext cx="185524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33% </a:t>
              </a:r>
              <a:r>
                <a:rPr kumimoji="0" lang="en-US" sz="12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our people have a business degree</a:t>
              </a:r>
              <a:endParaRPr kumimoji="0" lang="en-US" sz="2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pic>
          <p:nvPicPr>
            <p:cNvPr id="48" name="Picture 61" descr="https://d30y9cdsu7xlg0.cloudfront.net/png/213732-200.png">
              <a:extLst>
                <a:ext uri="{FF2B5EF4-FFF2-40B4-BE49-F238E27FC236}">
                  <a16:creationId xmlns:a16="http://schemas.microsoft.com/office/drawing/2014/main" id="{F0F7B572-B62F-4CF3-BF17-C26EE26ABD4A}"/>
                </a:ext>
              </a:extLst>
            </p:cNvPr>
            <p:cNvPicPr>
              <a:picLocks noChangeAspect="1" noChangeArrowheads="1"/>
            </p:cNvPicPr>
            <p:nvPr/>
          </p:nvPicPr>
          <p:blipFill>
            <a:blip r:embed="rId18"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37653" y="5383146"/>
              <a:ext cx="500959" cy="50095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a:extLst>
              <a:ext uri="{FF2B5EF4-FFF2-40B4-BE49-F238E27FC236}">
                <a16:creationId xmlns:a16="http://schemas.microsoft.com/office/drawing/2014/main" id="{49936E7B-F0E2-4F45-B724-DBD20D1F6EF8}"/>
              </a:ext>
            </a:extLst>
          </p:cNvPr>
          <p:cNvSpPr txBox="1"/>
          <p:nvPr/>
        </p:nvSpPr>
        <p:spPr>
          <a:xfrm>
            <a:off x="6195448" y="5415608"/>
            <a:ext cx="1671890" cy="675302"/>
          </a:xfrm>
          <a:prstGeom prst="rect">
            <a:avLst/>
          </a:prstGeom>
          <a:noFill/>
        </p:spPr>
        <p:txBody>
          <a:bodyPr wrap="square" rtlCol="0">
            <a:spAutoFit/>
          </a:bodyPr>
          <a:lstStyle/>
          <a:p>
            <a:pPr lvl="0"/>
            <a:r>
              <a:rPr lang="en-US" sz="1400" b="1" dirty="0">
                <a:solidFill>
                  <a:schemeClr val="tx1">
                    <a:lumMod val="95000"/>
                    <a:lumOff val="5000"/>
                  </a:schemeClr>
                </a:solidFill>
                <a:latin typeface="Segoe UI" pitchFamily="34" charset="0"/>
                <a:ea typeface="Segoe UI" pitchFamily="34" charset="0"/>
                <a:cs typeface="Segoe UI" pitchFamily="34" charset="0"/>
              </a:rPr>
              <a:t>Amplifyr </a:t>
            </a:r>
            <a:r>
              <a:rPr lang="en-US" sz="1200" dirty="0">
                <a:solidFill>
                  <a:schemeClr val="tx1">
                    <a:lumMod val="95000"/>
                    <a:lumOff val="5000"/>
                  </a:schemeClr>
                </a:solidFill>
                <a:latin typeface="Segoe UI" pitchFamily="34" charset="0"/>
                <a:ea typeface="Segoe UI" pitchFamily="34" charset="0"/>
                <a:cs typeface="Segoe UI" pitchFamily="34" charset="0"/>
              </a:rPr>
              <a:t>– Platform to understand drivers of customer behavior</a:t>
            </a:r>
          </a:p>
        </p:txBody>
      </p:sp>
      <p:sp>
        <p:nvSpPr>
          <p:cNvPr id="21" name="Footer Placeholder 20">
            <a:extLst>
              <a:ext uri="{FF2B5EF4-FFF2-40B4-BE49-F238E27FC236}">
                <a16:creationId xmlns:a16="http://schemas.microsoft.com/office/drawing/2014/main" id="{1B8BA6CF-A399-438C-805F-8B08E5C13C0B}"/>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75617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B7D6E-0DBE-4131-9EC0-7B32F935459F}"/>
              </a:ext>
            </a:extLst>
          </p:cNvPr>
          <p:cNvSpPr>
            <a:spLocks noGrp="1"/>
          </p:cNvSpPr>
          <p:nvPr>
            <p:ph type="sldNum" sz="quarter" idx="12"/>
          </p:nvPr>
        </p:nvSpPr>
        <p:spPr/>
        <p:txBody>
          <a:bodyPr/>
          <a:lstStyle/>
          <a:p>
            <a:fld id="{A0C1D9D2-9780-41B5-B48D-9BB1413BC614}" type="slidenum">
              <a:rPr lang="en-US" smtClean="0"/>
              <a:pPr/>
              <a:t>7</a:t>
            </a:fld>
            <a:endParaRPr lang="en-US" dirty="0"/>
          </a:p>
        </p:txBody>
      </p:sp>
      <p:sp>
        <p:nvSpPr>
          <p:cNvPr id="3" name="Title 2">
            <a:extLst>
              <a:ext uri="{FF2B5EF4-FFF2-40B4-BE49-F238E27FC236}">
                <a16:creationId xmlns:a16="http://schemas.microsoft.com/office/drawing/2014/main" id="{CB261738-FC80-41B2-94C8-C5D2DE32EEF9}"/>
              </a:ext>
            </a:extLst>
          </p:cNvPr>
          <p:cNvSpPr>
            <a:spLocks noGrp="1"/>
          </p:cNvSpPr>
          <p:nvPr>
            <p:ph type="title"/>
          </p:nvPr>
        </p:nvSpPr>
        <p:spPr>
          <a:xfrm>
            <a:off x="167861" y="18701"/>
            <a:ext cx="11198918" cy="703385"/>
          </a:xfrm>
        </p:spPr>
        <p:txBody>
          <a:bodyPr>
            <a:normAutofit/>
          </a:bodyPr>
          <a:lstStyle/>
          <a:p>
            <a:r>
              <a:rPr lang="en-IN" dirty="0"/>
              <a:t>Key Capabilities</a:t>
            </a:r>
            <a:endParaRPr lang="en-US" dirty="0"/>
          </a:p>
        </p:txBody>
      </p:sp>
      <p:sp>
        <p:nvSpPr>
          <p:cNvPr id="39" name="Text Box 40">
            <a:extLst>
              <a:ext uri="{FF2B5EF4-FFF2-40B4-BE49-F238E27FC236}">
                <a16:creationId xmlns:a16="http://schemas.microsoft.com/office/drawing/2014/main" id="{8E627C55-7413-4CD7-8267-2EB13D70FAA0}"/>
              </a:ext>
            </a:extLst>
          </p:cNvPr>
          <p:cNvSpPr txBox="1">
            <a:spLocks noChangeArrowheads="1"/>
          </p:cNvSpPr>
          <p:nvPr/>
        </p:nvSpPr>
        <p:spPr bwMode="auto">
          <a:xfrm>
            <a:off x="10071748" y="1829614"/>
            <a:ext cx="1593706"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MACHINE LEARNING</a:t>
            </a:r>
          </a:p>
        </p:txBody>
      </p:sp>
      <p:sp>
        <p:nvSpPr>
          <p:cNvPr id="40" name="Text Box 43">
            <a:extLst>
              <a:ext uri="{FF2B5EF4-FFF2-40B4-BE49-F238E27FC236}">
                <a16:creationId xmlns:a16="http://schemas.microsoft.com/office/drawing/2014/main" id="{57C7A91C-2FBA-4E62-B495-2D25C8A671AD}"/>
              </a:ext>
            </a:extLst>
          </p:cNvPr>
          <p:cNvSpPr txBox="1">
            <a:spLocks noChangeArrowheads="1"/>
          </p:cNvSpPr>
          <p:nvPr/>
        </p:nvSpPr>
        <p:spPr bwMode="auto">
          <a:xfrm>
            <a:off x="10322994" y="4674911"/>
            <a:ext cx="1107996"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TEXT MINING</a:t>
            </a:r>
          </a:p>
        </p:txBody>
      </p:sp>
      <p:sp>
        <p:nvSpPr>
          <p:cNvPr id="41" name="Text Box 46">
            <a:extLst>
              <a:ext uri="{FF2B5EF4-FFF2-40B4-BE49-F238E27FC236}">
                <a16:creationId xmlns:a16="http://schemas.microsoft.com/office/drawing/2014/main" id="{FE2D58BF-3D8F-4850-898D-59072521CF2F}"/>
              </a:ext>
            </a:extLst>
          </p:cNvPr>
          <p:cNvSpPr txBox="1">
            <a:spLocks noChangeArrowheads="1"/>
          </p:cNvSpPr>
          <p:nvPr/>
        </p:nvSpPr>
        <p:spPr bwMode="auto">
          <a:xfrm>
            <a:off x="10815881" y="3291703"/>
            <a:ext cx="1141659" cy="430887"/>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ARTIFICIAL </a:t>
            </a:r>
          </a:p>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INTELLIGENCE</a:t>
            </a:r>
          </a:p>
        </p:txBody>
      </p:sp>
      <p:sp>
        <p:nvSpPr>
          <p:cNvPr id="42" name="Text Box 49">
            <a:extLst>
              <a:ext uri="{FF2B5EF4-FFF2-40B4-BE49-F238E27FC236}">
                <a16:creationId xmlns:a16="http://schemas.microsoft.com/office/drawing/2014/main" id="{1758487F-4F1D-46F7-B71E-6AFB1C7EDD18}"/>
              </a:ext>
            </a:extLst>
          </p:cNvPr>
          <p:cNvSpPr txBox="1">
            <a:spLocks noChangeArrowheads="1"/>
          </p:cNvSpPr>
          <p:nvPr/>
        </p:nvSpPr>
        <p:spPr bwMode="auto">
          <a:xfrm>
            <a:off x="9076693" y="5167184"/>
            <a:ext cx="1378904"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PROCESS MINING</a:t>
            </a:r>
          </a:p>
        </p:txBody>
      </p:sp>
      <p:sp>
        <p:nvSpPr>
          <p:cNvPr id="43" name="Text Box 55">
            <a:extLst>
              <a:ext uri="{FF2B5EF4-FFF2-40B4-BE49-F238E27FC236}">
                <a16:creationId xmlns:a16="http://schemas.microsoft.com/office/drawing/2014/main" id="{5A879F57-42F4-4512-8CCD-80F52E87A019}"/>
              </a:ext>
            </a:extLst>
          </p:cNvPr>
          <p:cNvSpPr txBox="1">
            <a:spLocks noChangeArrowheads="1"/>
          </p:cNvSpPr>
          <p:nvPr/>
        </p:nvSpPr>
        <p:spPr bwMode="auto">
          <a:xfrm>
            <a:off x="8020799" y="1393099"/>
            <a:ext cx="1827744"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STATISTICAL INFERENCE</a:t>
            </a:r>
          </a:p>
        </p:txBody>
      </p:sp>
      <p:sp>
        <p:nvSpPr>
          <p:cNvPr id="44" name="Text Box 90">
            <a:extLst>
              <a:ext uri="{FF2B5EF4-FFF2-40B4-BE49-F238E27FC236}">
                <a16:creationId xmlns:a16="http://schemas.microsoft.com/office/drawing/2014/main" id="{C5FDCA17-8D4B-458B-BED1-EE3D845FCB60}"/>
              </a:ext>
            </a:extLst>
          </p:cNvPr>
          <p:cNvSpPr txBox="1">
            <a:spLocks noChangeArrowheads="1"/>
          </p:cNvSpPr>
          <p:nvPr/>
        </p:nvSpPr>
        <p:spPr bwMode="auto">
          <a:xfrm>
            <a:off x="6784014" y="2230965"/>
            <a:ext cx="1725152"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STRUCTURED /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UNSTRUCTURED DATA</a:t>
            </a:r>
          </a:p>
        </p:txBody>
      </p:sp>
      <p:sp>
        <p:nvSpPr>
          <p:cNvPr id="45" name="Text Box 92">
            <a:extLst>
              <a:ext uri="{FF2B5EF4-FFF2-40B4-BE49-F238E27FC236}">
                <a16:creationId xmlns:a16="http://schemas.microsoft.com/office/drawing/2014/main" id="{42622111-5F26-40C5-AB78-D41C56795637}"/>
              </a:ext>
            </a:extLst>
          </p:cNvPr>
          <p:cNvSpPr txBox="1">
            <a:spLocks noChangeArrowheads="1"/>
          </p:cNvSpPr>
          <p:nvPr/>
        </p:nvSpPr>
        <p:spPr bwMode="auto">
          <a:xfrm>
            <a:off x="3773839" y="2079660"/>
            <a:ext cx="1059906"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WRANGLING</a:t>
            </a:r>
          </a:p>
        </p:txBody>
      </p:sp>
      <p:sp>
        <p:nvSpPr>
          <p:cNvPr id="46" name="Oval 45">
            <a:extLst>
              <a:ext uri="{FF2B5EF4-FFF2-40B4-BE49-F238E27FC236}">
                <a16:creationId xmlns:a16="http://schemas.microsoft.com/office/drawing/2014/main" id="{3ED219BF-DC07-4E0E-8E78-D629863E4FAA}"/>
              </a:ext>
            </a:extLst>
          </p:cNvPr>
          <p:cNvSpPr/>
          <p:nvPr/>
        </p:nvSpPr>
        <p:spPr>
          <a:xfrm>
            <a:off x="4747580" y="2402249"/>
            <a:ext cx="2121408" cy="2116969"/>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ffectLst>
                <a:glow rad="139700">
                  <a:schemeClr val="accent4">
                    <a:satMod val="175000"/>
                    <a:alpha val="40000"/>
                  </a:schemeClr>
                </a:glow>
              </a:effectLst>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7583FD5A-45C6-4270-825C-6119A58B5150}"/>
              </a:ext>
            </a:extLst>
          </p:cNvPr>
          <p:cNvSpPr/>
          <p:nvPr/>
        </p:nvSpPr>
        <p:spPr>
          <a:xfrm>
            <a:off x="5200208" y="963157"/>
            <a:ext cx="1216152" cy="121894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48" name="Oval 47">
            <a:extLst>
              <a:ext uri="{FF2B5EF4-FFF2-40B4-BE49-F238E27FC236}">
                <a16:creationId xmlns:a16="http://schemas.microsoft.com/office/drawing/2014/main" id="{C3AD3850-5E91-4523-B182-05899268E474}"/>
              </a:ext>
            </a:extLst>
          </p:cNvPr>
          <p:cNvSpPr/>
          <p:nvPr/>
        </p:nvSpPr>
        <p:spPr>
          <a:xfrm>
            <a:off x="7870123" y="2564768"/>
            <a:ext cx="1792224" cy="179539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84379"/>
                </a:solidFill>
                <a:latin typeface="Segoe UI" panose="020B0502040204020203" pitchFamily="34" charset="0"/>
                <a:ea typeface="Segoe UI" panose="020B0502040204020203" pitchFamily="34" charset="0"/>
                <a:cs typeface="Segoe UI" panose="020B0502040204020203" pitchFamily="34" charset="0"/>
              </a:rPr>
              <a:t>MATH</a:t>
            </a:r>
          </a:p>
        </p:txBody>
      </p:sp>
      <p:sp>
        <p:nvSpPr>
          <p:cNvPr id="49" name="Text Box 58">
            <a:extLst>
              <a:ext uri="{FF2B5EF4-FFF2-40B4-BE49-F238E27FC236}">
                <a16:creationId xmlns:a16="http://schemas.microsoft.com/office/drawing/2014/main" id="{CDC23D9A-FFBB-4CD7-8AD2-21313C58E3BC}"/>
              </a:ext>
            </a:extLst>
          </p:cNvPr>
          <p:cNvSpPr txBox="1">
            <a:spLocks noChangeArrowheads="1"/>
          </p:cNvSpPr>
          <p:nvPr/>
        </p:nvSpPr>
        <p:spPr bwMode="auto">
          <a:xfrm>
            <a:off x="2262033" y="1352995"/>
            <a:ext cx="1332416" cy="261610"/>
          </a:xfrm>
          <a:prstGeom prst="rect">
            <a:avLst/>
          </a:prstGeom>
          <a:noFill/>
          <a:ln w="9525">
            <a:noFill/>
            <a:miter lim="800000"/>
            <a:headEnd/>
            <a:tailEnd/>
          </a:ln>
        </p:spPr>
        <p:txBody>
          <a:bodyPr wrap="none">
            <a:spAutoFit/>
          </a:bodyPr>
          <a:lstStyle/>
          <a:p>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VISUALIZATIONS</a:t>
            </a:r>
          </a:p>
        </p:txBody>
      </p:sp>
      <p:sp>
        <p:nvSpPr>
          <p:cNvPr id="50" name="Oval 49">
            <a:extLst>
              <a:ext uri="{FF2B5EF4-FFF2-40B4-BE49-F238E27FC236}">
                <a16:creationId xmlns:a16="http://schemas.microsoft.com/office/drawing/2014/main" id="{39D164BF-7620-49D5-95E6-3EEF1159A342}"/>
              </a:ext>
            </a:extLst>
          </p:cNvPr>
          <p:cNvSpPr/>
          <p:nvPr/>
        </p:nvSpPr>
        <p:spPr>
          <a:xfrm>
            <a:off x="1881253" y="2409278"/>
            <a:ext cx="2093976" cy="209442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92D05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1" name="Straight Connector 50">
            <a:extLst>
              <a:ext uri="{FF2B5EF4-FFF2-40B4-BE49-F238E27FC236}">
                <a16:creationId xmlns:a16="http://schemas.microsoft.com/office/drawing/2014/main" id="{7C1A0592-6480-4A59-B5D7-A9B76B8925B6}"/>
              </a:ext>
            </a:extLst>
          </p:cNvPr>
          <p:cNvCxnSpPr>
            <a:cxnSpLocks/>
            <a:stCxn id="48" idx="2"/>
            <a:endCxn id="46" idx="6"/>
          </p:cNvCxnSpPr>
          <p:nvPr/>
        </p:nvCxnSpPr>
        <p:spPr>
          <a:xfrm flipH="1" flipV="1">
            <a:off x="6868988" y="3460734"/>
            <a:ext cx="1001135" cy="173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672CDF-6AB0-45E4-BE24-78FF461915DF}"/>
              </a:ext>
            </a:extLst>
          </p:cNvPr>
          <p:cNvCxnSpPr>
            <a:cxnSpLocks/>
            <a:stCxn id="48" idx="0"/>
            <a:endCxn id="65" idx="4"/>
          </p:cNvCxnSpPr>
          <p:nvPr/>
        </p:nvCxnSpPr>
        <p:spPr>
          <a:xfrm flipV="1">
            <a:off x="8766235" y="2016472"/>
            <a:ext cx="0" cy="54829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1ECC7CF-88F6-44B5-A52F-99CD571ACEEE}"/>
              </a:ext>
            </a:extLst>
          </p:cNvPr>
          <p:cNvCxnSpPr>
            <a:cxnSpLocks/>
            <a:stCxn id="48" idx="7"/>
            <a:endCxn id="60" idx="3"/>
          </p:cNvCxnSpPr>
          <p:nvPr/>
        </p:nvCxnSpPr>
        <p:spPr>
          <a:xfrm flipV="1">
            <a:off x="9399882" y="2421900"/>
            <a:ext cx="569875" cy="40579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45FA44-5807-499C-A401-2F3A2E370D42}"/>
              </a:ext>
            </a:extLst>
          </p:cNvPr>
          <p:cNvCxnSpPr>
            <a:cxnSpLocks/>
            <a:stCxn id="48" idx="6"/>
            <a:endCxn id="61" idx="2"/>
          </p:cNvCxnSpPr>
          <p:nvPr/>
        </p:nvCxnSpPr>
        <p:spPr>
          <a:xfrm flipV="1">
            <a:off x="9662347" y="3451170"/>
            <a:ext cx="643764" cy="1129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22AF1A-FC4D-43A4-BFC3-8ADD3CC10401}"/>
              </a:ext>
            </a:extLst>
          </p:cNvPr>
          <p:cNvCxnSpPr>
            <a:cxnSpLocks/>
            <a:stCxn id="48" idx="5"/>
            <a:endCxn id="62" idx="1"/>
          </p:cNvCxnSpPr>
          <p:nvPr/>
        </p:nvCxnSpPr>
        <p:spPr>
          <a:xfrm>
            <a:off x="9399882" y="4097235"/>
            <a:ext cx="569415" cy="42896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D8A67C-F7D1-43AA-A214-79BA4EF0305A}"/>
              </a:ext>
            </a:extLst>
          </p:cNvPr>
          <p:cNvCxnSpPr>
            <a:cxnSpLocks/>
            <a:stCxn id="48" idx="4"/>
            <a:endCxn id="63" idx="0"/>
          </p:cNvCxnSpPr>
          <p:nvPr/>
        </p:nvCxnSpPr>
        <p:spPr>
          <a:xfrm>
            <a:off x="8766235" y="4360165"/>
            <a:ext cx="0" cy="62303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D44491-1711-43BA-9061-546782A1DF60}"/>
              </a:ext>
            </a:extLst>
          </p:cNvPr>
          <p:cNvCxnSpPr>
            <a:cxnSpLocks/>
            <a:stCxn id="64" idx="3"/>
            <a:endCxn id="89" idx="7"/>
          </p:cNvCxnSpPr>
          <p:nvPr/>
        </p:nvCxnSpPr>
        <p:spPr>
          <a:xfrm flipH="1">
            <a:off x="6352317" y="4677268"/>
            <a:ext cx="253790" cy="27437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14A3DE-6D3A-4876-934A-5C5E4C1A90ED}"/>
              </a:ext>
            </a:extLst>
          </p:cNvPr>
          <p:cNvCxnSpPr>
            <a:cxnSpLocks/>
            <a:stCxn id="50" idx="6"/>
            <a:endCxn id="46" idx="2"/>
          </p:cNvCxnSpPr>
          <p:nvPr/>
        </p:nvCxnSpPr>
        <p:spPr>
          <a:xfrm>
            <a:off x="3975229" y="3456493"/>
            <a:ext cx="772351" cy="424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024817-5D19-4809-953B-318E237E529B}"/>
              </a:ext>
            </a:extLst>
          </p:cNvPr>
          <p:cNvCxnSpPr>
            <a:cxnSpLocks/>
            <a:stCxn id="46" idx="0"/>
            <a:endCxn id="47" idx="4"/>
          </p:cNvCxnSpPr>
          <p:nvPr/>
        </p:nvCxnSpPr>
        <p:spPr>
          <a:xfrm flipV="1">
            <a:off x="5808284" y="2182099"/>
            <a:ext cx="0" cy="2201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AB39F77-9CD4-4A60-8F07-077469016CF8}"/>
              </a:ext>
            </a:extLst>
          </p:cNvPr>
          <p:cNvSpPr/>
          <p:nvPr/>
        </p:nvSpPr>
        <p:spPr>
          <a:xfrm>
            <a:off x="9916193" y="210970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4728AD95-E199-4684-905A-93CC84938ECE}"/>
              </a:ext>
            </a:extLst>
          </p:cNvPr>
          <p:cNvSpPr/>
          <p:nvPr/>
        </p:nvSpPr>
        <p:spPr>
          <a:xfrm>
            <a:off x="10306111" y="3268290"/>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9A8D2E05-F97D-43AB-8802-2A2A6463C8CB}"/>
              </a:ext>
            </a:extLst>
          </p:cNvPr>
          <p:cNvSpPr/>
          <p:nvPr/>
        </p:nvSpPr>
        <p:spPr>
          <a:xfrm>
            <a:off x="9915733" y="4472638"/>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62AA5764-7A30-4F2E-A5D6-EFE63B06349C}"/>
              </a:ext>
            </a:extLst>
          </p:cNvPr>
          <p:cNvSpPr/>
          <p:nvPr/>
        </p:nvSpPr>
        <p:spPr>
          <a:xfrm>
            <a:off x="8558931" y="4983201"/>
            <a:ext cx="414608" cy="41148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4" name="Oval 63">
            <a:extLst>
              <a:ext uri="{FF2B5EF4-FFF2-40B4-BE49-F238E27FC236}">
                <a16:creationId xmlns:a16="http://schemas.microsoft.com/office/drawing/2014/main" id="{59027B07-2DC7-4B22-9220-1A103B78CB21}"/>
              </a:ext>
            </a:extLst>
          </p:cNvPr>
          <p:cNvSpPr/>
          <p:nvPr/>
        </p:nvSpPr>
        <p:spPr>
          <a:xfrm>
            <a:off x="6552543" y="436507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Oval 64">
            <a:extLst>
              <a:ext uri="{FF2B5EF4-FFF2-40B4-BE49-F238E27FC236}">
                <a16:creationId xmlns:a16="http://schemas.microsoft.com/office/drawing/2014/main" id="{483B339D-AB7C-47B1-84E6-E0790ED197D7}"/>
              </a:ext>
            </a:extLst>
          </p:cNvPr>
          <p:cNvSpPr/>
          <p:nvPr/>
        </p:nvSpPr>
        <p:spPr>
          <a:xfrm>
            <a:off x="8583355" y="165071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6" name="Straight Connector 65">
            <a:extLst>
              <a:ext uri="{FF2B5EF4-FFF2-40B4-BE49-F238E27FC236}">
                <a16:creationId xmlns:a16="http://schemas.microsoft.com/office/drawing/2014/main" id="{C96F13D9-2A48-46A5-978E-A6AAA8EEC2B2}"/>
              </a:ext>
            </a:extLst>
          </p:cNvPr>
          <p:cNvCxnSpPr>
            <a:cxnSpLocks/>
            <a:stCxn id="47" idx="3"/>
            <a:endCxn id="71" idx="7"/>
          </p:cNvCxnSpPr>
          <p:nvPr/>
        </p:nvCxnSpPr>
        <p:spPr>
          <a:xfrm flipH="1">
            <a:off x="5014388" y="2003589"/>
            <a:ext cx="363921" cy="28628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07AB361-282B-4075-AC3F-87E5A97F116E}"/>
              </a:ext>
            </a:extLst>
          </p:cNvPr>
          <p:cNvCxnSpPr>
            <a:cxnSpLocks/>
          </p:cNvCxnSpPr>
          <p:nvPr/>
        </p:nvCxnSpPr>
        <p:spPr>
          <a:xfrm>
            <a:off x="4686083" y="1458762"/>
            <a:ext cx="505907" cy="15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3093333-33D4-4F50-8A50-B81DC781AD5C}"/>
              </a:ext>
            </a:extLst>
          </p:cNvPr>
          <p:cNvCxnSpPr>
            <a:cxnSpLocks/>
            <a:stCxn id="70" idx="1"/>
            <a:endCxn id="47" idx="5"/>
          </p:cNvCxnSpPr>
          <p:nvPr/>
        </p:nvCxnSpPr>
        <p:spPr>
          <a:xfrm flipH="1" flipV="1">
            <a:off x="6238259" y="2003589"/>
            <a:ext cx="367848" cy="2780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CED3D0C-5D2F-4E7D-AF62-5DF5F98BD077}"/>
              </a:ext>
            </a:extLst>
          </p:cNvPr>
          <p:cNvSpPr/>
          <p:nvPr/>
        </p:nvSpPr>
        <p:spPr>
          <a:xfrm>
            <a:off x="4332511" y="127184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DCFFF9FB-488B-4216-8863-7EB563F51167}"/>
              </a:ext>
            </a:extLst>
          </p:cNvPr>
          <p:cNvSpPr/>
          <p:nvPr/>
        </p:nvSpPr>
        <p:spPr>
          <a:xfrm>
            <a:off x="6552543" y="222803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BB43C22C-9009-4706-8D61-7095F77305A7}"/>
              </a:ext>
            </a:extLst>
          </p:cNvPr>
          <p:cNvSpPr/>
          <p:nvPr/>
        </p:nvSpPr>
        <p:spPr>
          <a:xfrm>
            <a:off x="4702192" y="2236308"/>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6EFA43DA-3AA8-49C2-A278-5E3AA9434103}"/>
              </a:ext>
            </a:extLst>
          </p:cNvPr>
          <p:cNvSpPr/>
          <p:nvPr/>
        </p:nvSpPr>
        <p:spPr>
          <a:xfrm>
            <a:off x="867829" y="3274301"/>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3" name="Straight Connector 72">
            <a:extLst>
              <a:ext uri="{FF2B5EF4-FFF2-40B4-BE49-F238E27FC236}">
                <a16:creationId xmlns:a16="http://schemas.microsoft.com/office/drawing/2014/main" id="{7BC61334-E9E6-4FC3-9AB3-7967080D0FCF}"/>
              </a:ext>
            </a:extLst>
          </p:cNvPr>
          <p:cNvCxnSpPr>
            <a:cxnSpLocks/>
            <a:stCxn id="50" idx="0"/>
            <a:endCxn id="79" idx="4"/>
          </p:cNvCxnSpPr>
          <p:nvPr/>
        </p:nvCxnSpPr>
        <p:spPr>
          <a:xfrm flipV="1">
            <a:off x="2928241" y="1999804"/>
            <a:ext cx="0" cy="40947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28CFFE9-DD97-4F59-8789-B12E19534BC9}"/>
              </a:ext>
            </a:extLst>
          </p:cNvPr>
          <p:cNvCxnSpPr>
            <a:cxnSpLocks/>
            <a:stCxn id="50" idx="1"/>
            <a:endCxn id="78" idx="5"/>
          </p:cNvCxnSpPr>
          <p:nvPr/>
        </p:nvCxnSpPr>
        <p:spPr>
          <a:xfrm flipH="1" flipV="1">
            <a:off x="1797717" y="2326819"/>
            <a:ext cx="390192" cy="38918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01BD6FB-3C32-477A-B571-19E652DFC989}"/>
              </a:ext>
            </a:extLst>
          </p:cNvPr>
          <p:cNvCxnSpPr>
            <a:cxnSpLocks/>
            <a:stCxn id="50" idx="2"/>
            <a:endCxn id="72" idx="6"/>
          </p:cNvCxnSpPr>
          <p:nvPr/>
        </p:nvCxnSpPr>
        <p:spPr>
          <a:xfrm flipH="1">
            <a:off x="1233589" y="3456493"/>
            <a:ext cx="647664" cy="68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C32DF66-8521-47B1-B570-A77CFD81E6BB}"/>
              </a:ext>
            </a:extLst>
          </p:cNvPr>
          <p:cNvCxnSpPr>
            <a:cxnSpLocks/>
            <a:stCxn id="50" idx="3"/>
            <a:endCxn id="80" idx="7"/>
          </p:cNvCxnSpPr>
          <p:nvPr/>
        </p:nvCxnSpPr>
        <p:spPr>
          <a:xfrm flipH="1">
            <a:off x="1590468" y="4196985"/>
            <a:ext cx="597441" cy="4869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591DCC3-19B0-4C92-8693-2BD3792F186B}"/>
              </a:ext>
            </a:extLst>
          </p:cNvPr>
          <p:cNvCxnSpPr>
            <a:cxnSpLocks/>
            <a:stCxn id="81" idx="0"/>
            <a:endCxn id="50" idx="4"/>
          </p:cNvCxnSpPr>
          <p:nvPr/>
        </p:nvCxnSpPr>
        <p:spPr>
          <a:xfrm flipV="1">
            <a:off x="2928241" y="4503707"/>
            <a:ext cx="0" cy="556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DB0D6CE4-C435-4124-90DF-406167B2F8C6}"/>
              </a:ext>
            </a:extLst>
          </p:cNvPr>
          <p:cNvSpPr/>
          <p:nvPr/>
        </p:nvSpPr>
        <p:spPr>
          <a:xfrm>
            <a:off x="1485521" y="2014623"/>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F2CC4319-F5CD-404E-8B6E-69D2DAFC0716}"/>
              </a:ext>
            </a:extLst>
          </p:cNvPr>
          <p:cNvSpPr/>
          <p:nvPr/>
        </p:nvSpPr>
        <p:spPr>
          <a:xfrm>
            <a:off x="2745361" y="163404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3C00D91F-036F-4FFD-9528-CB578AC76262}"/>
              </a:ext>
            </a:extLst>
          </p:cNvPr>
          <p:cNvSpPr/>
          <p:nvPr/>
        </p:nvSpPr>
        <p:spPr>
          <a:xfrm>
            <a:off x="1278272" y="4630363"/>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Oval 80">
            <a:extLst>
              <a:ext uri="{FF2B5EF4-FFF2-40B4-BE49-F238E27FC236}">
                <a16:creationId xmlns:a16="http://schemas.microsoft.com/office/drawing/2014/main" id="{A47E4E7F-1758-4A47-93E5-CE92C9354CF2}"/>
              </a:ext>
            </a:extLst>
          </p:cNvPr>
          <p:cNvSpPr/>
          <p:nvPr/>
        </p:nvSpPr>
        <p:spPr>
          <a:xfrm>
            <a:off x="2745361" y="506011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Text Box 58">
            <a:extLst>
              <a:ext uri="{FF2B5EF4-FFF2-40B4-BE49-F238E27FC236}">
                <a16:creationId xmlns:a16="http://schemas.microsoft.com/office/drawing/2014/main" id="{BD5069C3-E3EF-42CD-AAAB-DEA7523CAE2D}"/>
              </a:ext>
            </a:extLst>
          </p:cNvPr>
          <p:cNvSpPr txBox="1">
            <a:spLocks noChangeArrowheads="1"/>
          </p:cNvSpPr>
          <p:nvPr/>
        </p:nvSpPr>
        <p:spPr bwMode="auto">
          <a:xfrm>
            <a:off x="225631" y="1669097"/>
            <a:ext cx="1375697" cy="430887"/>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 MODEL </a:t>
            </a:r>
          </a:p>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INTERPRETATION</a:t>
            </a:r>
          </a:p>
        </p:txBody>
      </p:sp>
      <p:sp>
        <p:nvSpPr>
          <p:cNvPr id="83" name="Text Box 58">
            <a:extLst>
              <a:ext uri="{FF2B5EF4-FFF2-40B4-BE49-F238E27FC236}">
                <a16:creationId xmlns:a16="http://schemas.microsoft.com/office/drawing/2014/main" id="{8C4BD1AC-5860-4908-ACC0-F2C54052B057}"/>
              </a:ext>
            </a:extLst>
          </p:cNvPr>
          <p:cNvSpPr txBox="1">
            <a:spLocks noChangeArrowheads="1"/>
          </p:cNvSpPr>
          <p:nvPr/>
        </p:nvSpPr>
        <p:spPr bwMode="auto">
          <a:xfrm>
            <a:off x="284942" y="3713013"/>
            <a:ext cx="1316386" cy="430887"/>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USE CASE</a:t>
            </a:r>
          </a:p>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FORUMULATION</a:t>
            </a:r>
          </a:p>
        </p:txBody>
      </p:sp>
      <p:sp>
        <p:nvSpPr>
          <p:cNvPr id="84" name="Text Box 58">
            <a:extLst>
              <a:ext uri="{FF2B5EF4-FFF2-40B4-BE49-F238E27FC236}">
                <a16:creationId xmlns:a16="http://schemas.microsoft.com/office/drawing/2014/main" id="{9EF830CD-2723-4BC3-A626-F33BF9F3B82F}"/>
              </a:ext>
            </a:extLst>
          </p:cNvPr>
          <p:cNvSpPr txBox="1">
            <a:spLocks noChangeArrowheads="1"/>
          </p:cNvSpPr>
          <p:nvPr/>
        </p:nvSpPr>
        <p:spPr bwMode="auto">
          <a:xfrm>
            <a:off x="2549745" y="5533581"/>
            <a:ext cx="854721" cy="261610"/>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ANALYSIS</a:t>
            </a:r>
          </a:p>
        </p:txBody>
      </p:sp>
      <p:sp>
        <p:nvSpPr>
          <p:cNvPr id="85" name="Text Box 58">
            <a:extLst>
              <a:ext uri="{FF2B5EF4-FFF2-40B4-BE49-F238E27FC236}">
                <a16:creationId xmlns:a16="http://schemas.microsoft.com/office/drawing/2014/main" id="{BF1AA25D-5D6D-4E9D-A118-8D8FA411FB3B}"/>
              </a:ext>
            </a:extLst>
          </p:cNvPr>
          <p:cNvSpPr txBox="1">
            <a:spLocks noChangeArrowheads="1"/>
          </p:cNvSpPr>
          <p:nvPr/>
        </p:nvSpPr>
        <p:spPr bwMode="auto">
          <a:xfrm>
            <a:off x="352483" y="5066609"/>
            <a:ext cx="1433115" cy="430887"/>
          </a:xfrm>
          <a:prstGeom prst="rect">
            <a:avLst/>
          </a:prstGeom>
          <a:noFill/>
          <a:ln w="9525">
            <a:noFill/>
            <a:miter lim="800000"/>
            <a:headEnd/>
            <a:tailEnd/>
          </a:ln>
        </p:spPr>
        <p:txBody>
          <a:bodyPr wrap="squar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METRICS / KPI DEFINITION</a:t>
            </a:r>
          </a:p>
        </p:txBody>
      </p:sp>
      <p:sp>
        <p:nvSpPr>
          <p:cNvPr id="86" name="TextBox 85">
            <a:extLst>
              <a:ext uri="{FF2B5EF4-FFF2-40B4-BE49-F238E27FC236}">
                <a16:creationId xmlns:a16="http://schemas.microsoft.com/office/drawing/2014/main" id="{EE26E66E-5AB0-4648-989B-E5611D86E589}"/>
              </a:ext>
            </a:extLst>
          </p:cNvPr>
          <p:cNvSpPr txBox="1"/>
          <p:nvPr/>
        </p:nvSpPr>
        <p:spPr>
          <a:xfrm>
            <a:off x="2109194" y="3262107"/>
            <a:ext cx="1647112" cy="400110"/>
          </a:xfrm>
          <a:prstGeom prst="rect">
            <a:avLst/>
          </a:prstGeom>
          <a:noFill/>
        </p:spPr>
        <p:txBody>
          <a:bodyPr wrap="square" rtlCol="0">
            <a:spAutoFit/>
          </a:bodyPr>
          <a:lstStyle/>
          <a:p>
            <a:pPr algn="ctr"/>
            <a:r>
              <a:rPr lang="en-IN" sz="2000" b="1" dirty="0">
                <a:solidFill>
                  <a:srgbClr val="00B0F0"/>
                </a:solidFill>
                <a:latin typeface="Segoe UI" panose="020B0502040204020203" pitchFamily="34" charset="0"/>
                <a:ea typeface="Segoe UI" panose="020B0502040204020203" pitchFamily="34" charset="0"/>
                <a:cs typeface="Segoe UI" panose="020B0502040204020203" pitchFamily="34" charset="0"/>
              </a:rPr>
              <a:t>BUSINESS</a:t>
            </a:r>
          </a:p>
        </p:txBody>
      </p:sp>
      <p:sp>
        <p:nvSpPr>
          <p:cNvPr id="87" name="TextBox 86">
            <a:extLst>
              <a:ext uri="{FF2B5EF4-FFF2-40B4-BE49-F238E27FC236}">
                <a16:creationId xmlns:a16="http://schemas.microsoft.com/office/drawing/2014/main" id="{86BEAC32-1A77-4DA0-A1AD-5116F8950532}"/>
              </a:ext>
            </a:extLst>
          </p:cNvPr>
          <p:cNvSpPr txBox="1"/>
          <p:nvPr/>
        </p:nvSpPr>
        <p:spPr>
          <a:xfrm>
            <a:off x="4736608" y="3153203"/>
            <a:ext cx="2143352" cy="707886"/>
          </a:xfrm>
          <a:prstGeom prst="rect">
            <a:avLst/>
          </a:prstGeom>
          <a:noFill/>
        </p:spPr>
        <p:txBody>
          <a:bodyPr wrap="square" rtlCol="0">
            <a:spAutoFit/>
          </a:bodyPr>
          <a:lstStyle/>
          <a:p>
            <a:pPr algn="ctr"/>
            <a:r>
              <a:rPr lang="en-IN" sz="2000" b="1" dirty="0">
                <a:latin typeface="Segoe UI" panose="020B0502040204020203" pitchFamily="34" charset="0"/>
                <a:ea typeface="Segoe UI" panose="020B0502040204020203" pitchFamily="34" charset="0"/>
                <a:cs typeface="Segoe UI" panose="020B0502040204020203" pitchFamily="34" charset="0"/>
              </a:rPr>
              <a:t>ACTIONABLE</a:t>
            </a:r>
          </a:p>
          <a:p>
            <a:pPr algn="ctr"/>
            <a:r>
              <a:rPr lang="en-IN" sz="2000" b="1" dirty="0">
                <a:latin typeface="Segoe UI" panose="020B0502040204020203" pitchFamily="34" charset="0"/>
                <a:ea typeface="Segoe UI" panose="020B0502040204020203" pitchFamily="34" charset="0"/>
                <a:cs typeface="Segoe UI" panose="020B0502040204020203" pitchFamily="34" charset="0"/>
              </a:rPr>
              <a:t>INSIGHTS</a:t>
            </a:r>
          </a:p>
        </p:txBody>
      </p:sp>
      <p:sp>
        <p:nvSpPr>
          <p:cNvPr id="88"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6880713" y="878122"/>
            <a:ext cx="1624733" cy="430887"/>
          </a:xfrm>
          <a:prstGeom prst="rect">
            <a:avLst/>
          </a:prstGeom>
          <a:noFill/>
          <a:ln w="9525">
            <a:noFill/>
            <a:miter lim="800000"/>
            <a:headEnd/>
            <a:tailEnd/>
          </a:ln>
        </p:spPr>
        <p:txBody>
          <a:bodyPr wrap="squar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HARMONIZATION</a:t>
            </a:r>
          </a:p>
        </p:txBody>
      </p:sp>
      <p:sp>
        <p:nvSpPr>
          <p:cNvPr id="89" name="Oval 88">
            <a:extLst>
              <a:ext uri="{FF2B5EF4-FFF2-40B4-BE49-F238E27FC236}">
                <a16:creationId xmlns:a16="http://schemas.microsoft.com/office/drawing/2014/main" id="{694FCBA8-AB78-446F-8D52-4F83D5238050}"/>
              </a:ext>
            </a:extLst>
          </p:cNvPr>
          <p:cNvSpPr/>
          <p:nvPr/>
        </p:nvSpPr>
        <p:spPr>
          <a:xfrm>
            <a:off x="5025485" y="4723994"/>
            <a:ext cx="1554480" cy="15544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F0"/>
              </a:solidFill>
              <a:cs typeface="Arial" panose="020B0604020202020204" pitchFamily="34" charset="0"/>
            </a:endParaRPr>
          </a:p>
        </p:txBody>
      </p:sp>
      <p:sp>
        <p:nvSpPr>
          <p:cNvPr id="90" name="TextBox 89">
            <a:extLst>
              <a:ext uri="{FF2B5EF4-FFF2-40B4-BE49-F238E27FC236}">
                <a16:creationId xmlns:a16="http://schemas.microsoft.com/office/drawing/2014/main" id="{2F4D655E-D0FB-4EFF-9AFF-512CBEDA9681}"/>
              </a:ext>
            </a:extLst>
          </p:cNvPr>
          <p:cNvSpPr txBox="1"/>
          <p:nvPr/>
        </p:nvSpPr>
        <p:spPr>
          <a:xfrm>
            <a:off x="4943955" y="5299410"/>
            <a:ext cx="1698000" cy="400110"/>
          </a:xfrm>
          <a:prstGeom prst="rect">
            <a:avLst/>
          </a:prstGeom>
          <a:noFill/>
        </p:spPr>
        <p:txBody>
          <a:bodyPr wrap="square" rtlCol="0">
            <a:spAutoFit/>
          </a:bodyPr>
          <a:lstStyle/>
          <a:p>
            <a:pPr algn="ctr"/>
            <a:r>
              <a:rPr lang="en-IN" sz="2000" b="1" dirty="0">
                <a:solidFill>
                  <a:schemeClr val="accent1"/>
                </a:solidFill>
              </a:rPr>
              <a:t>TECHNOLOGY</a:t>
            </a:r>
          </a:p>
        </p:txBody>
      </p:sp>
      <p:cxnSp>
        <p:nvCxnSpPr>
          <p:cNvPr id="91" name="Straight Connector 90">
            <a:extLst>
              <a:ext uri="{FF2B5EF4-FFF2-40B4-BE49-F238E27FC236}">
                <a16:creationId xmlns:a16="http://schemas.microsoft.com/office/drawing/2014/main" id="{5F5FEA7F-AB39-4EF2-BBB7-9A5BAEC9B84B}"/>
              </a:ext>
            </a:extLst>
          </p:cNvPr>
          <p:cNvCxnSpPr>
            <a:cxnSpLocks/>
            <a:stCxn id="89" idx="0"/>
            <a:endCxn id="46" idx="4"/>
          </p:cNvCxnSpPr>
          <p:nvPr/>
        </p:nvCxnSpPr>
        <p:spPr>
          <a:xfrm flipV="1">
            <a:off x="5802725" y="4519218"/>
            <a:ext cx="5559" cy="20477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56BFDF0-AAC3-4778-9D20-6C95755CCB5C}"/>
              </a:ext>
            </a:extLst>
          </p:cNvPr>
          <p:cNvCxnSpPr>
            <a:cxnSpLocks/>
            <a:stCxn id="93" idx="1"/>
            <a:endCxn id="89" idx="5"/>
          </p:cNvCxnSpPr>
          <p:nvPr/>
        </p:nvCxnSpPr>
        <p:spPr>
          <a:xfrm flipH="1" flipV="1">
            <a:off x="6352317" y="6050826"/>
            <a:ext cx="255316" cy="28121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6160AF13-FE8F-4EC4-BC6B-FC9663FE8189}"/>
              </a:ext>
            </a:extLst>
          </p:cNvPr>
          <p:cNvSpPr/>
          <p:nvPr/>
        </p:nvSpPr>
        <p:spPr>
          <a:xfrm>
            <a:off x="6554069" y="627847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4" name="Straight Connector 93">
            <a:extLst>
              <a:ext uri="{FF2B5EF4-FFF2-40B4-BE49-F238E27FC236}">
                <a16:creationId xmlns:a16="http://schemas.microsoft.com/office/drawing/2014/main" id="{8369533B-0F4A-4270-BC1E-E47B00E16DF1}"/>
              </a:ext>
            </a:extLst>
          </p:cNvPr>
          <p:cNvCxnSpPr>
            <a:cxnSpLocks/>
            <a:stCxn id="95" idx="7"/>
            <a:endCxn id="89" idx="3"/>
          </p:cNvCxnSpPr>
          <p:nvPr/>
        </p:nvCxnSpPr>
        <p:spPr>
          <a:xfrm flipV="1">
            <a:off x="5014388" y="6050826"/>
            <a:ext cx="238745" cy="25370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8F80C294-1AE2-4AC4-8532-C89896DCAFF9}"/>
              </a:ext>
            </a:extLst>
          </p:cNvPr>
          <p:cNvSpPr/>
          <p:nvPr/>
        </p:nvSpPr>
        <p:spPr>
          <a:xfrm>
            <a:off x="4702192" y="6250971"/>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6" name="Straight Connector 95">
            <a:extLst>
              <a:ext uri="{FF2B5EF4-FFF2-40B4-BE49-F238E27FC236}">
                <a16:creationId xmlns:a16="http://schemas.microsoft.com/office/drawing/2014/main" id="{96AB97E4-96A7-4174-9B2B-CC2A1688F4D9}"/>
              </a:ext>
            </a:extLst>
          </p:cNvPr>
          <p:cNvCxnSpPr>
            <a:cxnSpLocks/>
            <a:stCxn id="97" idx="5"/>
            <a:endCxn id="89" idx="1"/>
          </p:cNvCxnSpPr>
          <p:nvPr/>
        </p:nvCxnSpPr>
        <p:spPr>
          <a:xfrm>
            <a:off x="5020556" y="4679532"/>
            <a:ext cx="232577" cy="27211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414C90A-AC27-46AA-BCC6-D7A40C12CF7E}"/>
              </a:ext>
            </a:extLst>
          </p:cNvPr>
          <p:cNvSpPr/>
          <p:nvPr/>
        </p:nvSpPr>
        <p:spPr>
          <a:xfrm>
            <a:off x="4708360" y="436733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98" name="Text Box 58">
            <a:extLst>
              <a:ext uri="{FF2B5EF4-FFF2-40B4-BE49-F238E27FC236}">
                <a16:creationId xmlns:a16="http://schemas.microsoft.com/office/drawing/2014/main" id="{27A77C4A-DA3D-4628-9598-CB4F451C6784}"/>
              </a:ext>
            </a:extLst>
          </p:cNvPr>
          <p:cNvSpPr txBox="1">
            <a:spLocks noChangeArrowheads="1"/>
          </p:cNvSpPr>
          <p:nvPr/>
        </p:nvSpPr>
        <p:spPr bwMode="auto">
          <a:xfrm>
            <a:off x="4076796" y="4441719"/>
            <a:ext cx="659156"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CLOUD</a:t>
            </a:r>
          </a:p>
        </p:txBody>
      </p:sp>
      <p:sp>
        <p:nvSpPr>
          <p:cNvPr id="99" name="Text Box 58">
            <a:extLst>
              <a:ext uri="{FF2B5EF4-FFF2-40B4-BE49-F238E27FC236}">
                <a16:creationId xmlns:a16="http://schemas.microsoft.com/office/drawing/2014/main" id="{7930D76B-D305-4621-83A6-C55581822801}"/>
              </a:ext>
            </a:extLst>
          </p:cNvPr>
          <p:cNvSpPr txBox="1">
            <a:spLocks noChangeArrowheads="1"/>
          </p:cNvSpPr>
          <p:nvPr/>
        </p:nvSpPr>
        <p:spPr bwMode="auto">
          <a:xfrm>
            <a:off x="6938507" y="4401507"/>
            <a:ext cx="724878"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SEARCH</a:t>
            </a:r>
          </a:p>
        </p:txBody>
      </p:sp>
      <p:sp>
        <p:nvSpPr>
          <p:cNvPr id="100" name="Text Box 58">
            <a:extLst>
              <a:ext uri="{FF2B5EF4-FFF2-40B4-BE49-F238E27FC236}">
                <a16:creationId xmlns:a16="http://schemas.microsoft.com/office/drawing/2014/main" id="{C8DC90B8-C62D-4A12-9148-B258FEA5CBAC}"/>
              </a:ext>
            </a:extLst>
          </p:cNvPr>
          <p:cNvSpPr txBox="1">
            <a:spLocks noChangeArrowheads="1"/>
          </p:cNvSpPr>
          <p:nvPr/>
        </p:nvSpPr>
        <p:spPr bwMode="auto">
          <a:xfrm>
            <a:off x="3823346" y="6296300"/>
            <a:ext cx="862737"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COMPUTE</a:t>
            </a:r>
          </a:p>
        </p:txBody>
      </p:sp>
      <p:sp>
        <p:nvSpPr>
          <p:cNvPr id="101" name="Text Box 58">
            <a:extLst>
              <a:ext uri="{FF2B5EF4-FFF2-40B4-BE49-F238E27FC236}">
                <a16:creationId xmlns:a16="http://schemas.microsoft.com/office/drawing/2014/main" id="{8B138643-F307-4031-83F5-F0E7863563AB}"/>
              </a:ext>
            </a:extLst>
          </p:cNvPr>
          <p:cNvSpPr txBox="1">
            <a:spLocks noChangeArrowheads="1"/>
          </p:cNvSpPr>
          <p:nvPr/>
        </p:nvSpPr>
        <p:spPr bwMode="auto">
          <a:xfrm>
            <a:off x="6835893" y="6382624"/>
            <a:ext cx="3275256"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RELATIONAL / NON-RELATIONAL DATABASES</a:t>
            </a:r>
          </a:p>
        </p:txBody>
      </p:sp>
      <p:cxnSp>
        <p:nvCxnSpPr>
          <p:cNvPr id="102" name="Straight Connector 101">
            <a:extLst>
              <a:ext uri="{FF2B5EF4-FFF2-40B4-BE49-F238E27FC236}">
                <a16:creationId xmlns:a16="http://schemas.microsoft.com/office/drawing/2014/main" id="{BCE2553E-F4B8-4298-B1F2-056C277E0755}"/>
              </a:ext>
            </a:extLst>
          </p:cNvPr>
          <p:cNvCxnSpPr>
            <a:cxnSpLocks/>
            <a:stCxn id="103" idx="6"/>
            <a:endCxn id="89" idx="2"/>
          </p:cNvCxnSpPr>
          <p:nvPr/>
        </p:nvCxnSpPr>
        <p:spPr>
          <a:xfrm flipV="1">
            <a:off x="4603106" y="5501234"/>
            <a:ext cx="422379" cy="27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5D72EA1-C6A7-426B-9A6F-B2A4002234E2}"/>
              </a:ext>
            </a:extLst>
          </p:cNvPr>
          <p:cNvSpPr/>
          <p:nvPr/>
        </p:nvSpPr>
        <p:spPr>
          <a:xfrm>
            <a:off x="4237346" y="532109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05" name="Straight Connector 104">
            <a:extLst>
              <a:ext uri="{FF2B5EF4-FFF2-40B4-BE49-F238E27FC236}">
                <a16:creationId xmlns:a16="http://schemas.microsoft.com/office/drawing/2014/main" id="{A28191F6-CC82-4533-8042-F5C1671DAD4A}"/>
              </a:ext>
            </a:extLst>
          </p:cNvPr>
          <p:cNvCxnSpPr>
            <a:cxnSpLocks/>
            <a:stCxn id="106" idx="2"/>
            <a:endCxn id="89" idx="6"/>
          </p:cNvCxnSpPr>
          <p:nvPr/>
        </p:nvCxnSpPr>
        <p:spPr>
          <a:xfrm flipH="1" flipV="1">
            <a:off x="6579965" y="5501234"/>
            <a:ext cx="408098" cy="27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5745D4B9-393B-4543-BC18-E5E3D89F845B}"/>
              </a:ext>
            </a:extLst>
          </p:cNvPr>
          <p:cNvSpPr/>
          <p:nvPr/>
        </p:nvSpPr>
        <p:spPr>
          <a:xfrm>
            <a:off x="6988063" y="532109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07" name="Text Box 58">
            <a:extLst>
              <a:ext uri="{FF2B5EF4-FFF2-40B4-BE49-F238E27FC236}">
                <a16:creationId xmlns:a16="http://schemas.microsoft.com/office/drawing/2014/main" id="{A9514765-2C90-41A5-B9CB-BD509A35CF27}"/>
              </a:ext>
            </a:extLst>
          </p:cNvPr>
          <p:cNvSpPr txBox="1">
            <a:spLocks noChangeArrowheads="1"/>
          </p:cNvSpPr>
          <p:nvPr/>
        </p:nvSpPr>
        <p:spPr bwMode="auto">
          <a:xfrm>
            <a:off x="3622381" y="5309045"/>
            <a:ext cx="674480" cy="430887"/>
          </a:xfrm>
          <a:prstGeom prst="rect">
            <a:avLst/>
          </a:prstGeom>
          <a:noFill/>
          <a:ln w="9525">
            <a:noFill/>
            <a:miter lim="800000"/>
            <a:headEnd/>
            <a:tailEnd/>
          </a:ln>
        </p:spPr>
        <p:txBody>
          <a:bodyPr wrap="squar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DATA LAKES</a:t>
            </a:r>
          </a:p>
        </p:txBody>
      </p:sp>
      <p:sp>
        <p:nvSpPr>
          <p:cNvPr id="108" name="Text Box 58">
            <a:extLst>
              <a:ext uri="{FF2B5EF4-FFF2-40B4-BE49-F238E27FC236}">
                <a16:creationId xmlns:a16="http://schemas.microsoft.com/office/drawing/2014/main" id="{A5EFD1C8-BBCA-40FC-8809-C47B734B3286}"/>
              </a:ext>
            </a:extLst>
          </p:cNvPr>
          <p:cNvSpPr txBox="1">
            <a:spLocks noChangeArrowheads="1"/>
          </p:cNvSpPr>
          <p:nvPr/>
        </p:nvSpPr>
        <p:spPr bwMode="auto">
          <a:xfrm>
            <a:off x="6984378" y="5320605"/>
            <a:ext cx="1793112" cy="430887"/>
          </a:xfrm>
          <a:prstGeom prst="rect">
            <a:avLst/>
          </a:prstGeom>
          <a:noFill/>
          <a:ln w="9525">
            <a:noFill/>
            <a:miter lim="800000"/>
            <a:headEnd/>
            <a:tailEnd/>
          </a:ln>
        </p:spPr>
        <p:txBody>
          <a:bodyPr wrap="squar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OPEN SOURCE APPLICATIONS</a:t>
            </a:r>
          </a:p>
        </p:txBody>
      </p:sp>
      <p:cxnSp>
        <p:nvCxnSpPr>
          <p:cNvPr id="104" name="Straight Connector 103">
            <a:extLst>
              <a:ext uri="{FF2B5EF4-FFF2-40B4-BE49-F238E27FC236}">
                <a16:creationId xmlns:a16="http://schemas.microsoft.com/office/drawing/2014/main" id="{E07AB361-282B-4075-AC3F-87E5A97F116E}"/>
              </a:ext>
            </a:extLst>
          </p:cNvPr>
          <p:cNvCxnSpPr>
            <a:cxnSpLocks/>
            <a:stCxn id="113" idx="2"/>
          </p:cNvCxnSpPr>
          <p:nvPr/>
        </p:nvCxnSpPr>
        <p:spPr>
          <a:xfrm flipH="1">
            <a:off x="6427979" y="1456467"/>
            <a:ext cx="424840" cy="517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ECED3D0C-5D2F-4E7D-AF62-5DF5F98BD077}"/>
              </a:ext>
            </a:extLst>
          </p:cNvPr>
          <p:cNvSpPr/>
          <p:nvPr/>
        </p:nvSpPr>
        <p:spPr>
          <a:xfrm>
            <a:off x="5584440" y="34697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10" name="Straight Connector 109">
            <a:extLst>
              <a:ext uri="{FF2B5EF4-FFF2-40B4-BE49-F238E27FC236}">
                <a16:creationId xmlns:a16="http://schemas.microsoft.com/office/drawing/2014/main" id="{E07AB361-282B-4075-AC3F-87E5A97F116E}"/>
              </a:ext>
            </a:extLst>
          </p:cNvPr>
          <p:cNvCxnSpPr>
            <a:cxnSpLocks/>
          </p:cNvCxnSpPr>
          <p:nvPr/>
        </p:nvCxnSpPr>
        <p:spPr>
          <a:xfrm>
            <a:off x="5767320" y="722086"/>
            <a:ext cx="0" cy="22499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1"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5830540" y="361363"/>
            <a:ext cx="1285928"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ENGINEERING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PIPELINES</a:t>
            </a:r>
          </a:p>
        </p:txBody>
      </p:sp>
      <p:sp>
        <p:nvSpPr>
          <p:cNvPr id="112"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3770174" y="881265"/>
            <a:ext cx="1124674" cy="430887"/>
          </a:xfrm>
          <a:prstGeom prst="rect">
            <a:avLst/>
          </a:prstGeom>
          <a:noFill/>
          <a:ln w="9525">
            <a:noFill/>
            <a:miter lim="800000"/>
            <a:headEnd/>
            <a:tailEnd/>
          </a:ln>
        </p:spPr>
        <p:txBody>
          <a:bodyPr wrap="squar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LINEAGE</a:t>
            </a:r>
          </a:p>
        </p:txBody>
      </p:sp>
      <p:sp>
        <p:nvSpPr>
          <p:cNvPr id="113" name="Oval 112">
            <a:extLst>
              <a:ext uri="{FF2B5EF4-FFF2-40B4-BE49-F238E27FC236}">
                <a16:creationId xmlns:a16="http://schemas.microsoft.com/office/drawing/2014/main" id="{ECED3D0C-5D2F-4E7D-AF62-5DF5F98BD077}"/>
              </a:ext>
            </a:extLst>
          </p:cNvPr>
          <p:cNvSpPr/>
          <p:nvPr/>
        </p:nvSpPr>
        <p:spPr>
          <a:xfrm>
            <a:off x="6852819" y="1273587"/>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1880D609-7EC9-450C-BB5B-E780E61E37EB}"/>
              </a:ext>
            </a:extLst>
          </p:cNvPr>
          <p:cNvSpPr>
            <a:spLocks noGrp="1"/>
          </p:cNvSpPr>
          <p:nvPr>
            <p:ph type="ftr" sz="quarter" idx="11"/>
          </p:nvPr>
        </p:nvSpPr>
        <p:spPr>
          <a:xfrm>
            <a:off x="4028768" y="6566614"/>
            <a:ext cx="4114800" cy="365125"/>
          </a:xfrm>
        </p:spPr>
        <p:txBody>
          <a:bodyPr/>
          <a:lstStyle/>
          <a:p>
            <a:r>
              <a:rPr lang="en-US" dirty="0"/>
              <a:t>© LatentView Analytics. Confidential</a:t>
            </a:r>
          </a:p>
        </p:txBody>
      </p:sp>
    </p:spTree>
    <p:extLst>
      <p:ext uri="{BB962C8B-B14F-4D97-AF65-F5344CB8AC3E}">
        <p14:creationId xmlns:p14="http://schemas.microsoft.com/office/powerpoint/2010/main" val="395088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0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animBg="1"/>
      <p:bldP spid="47" grpId="0" animBg="1"/>
      <p:bldP spid="48" grpId="0" animBg="1"/>
      <p:bldP spid="49" grpId="0"/>
      <p:bldP spid="50" grpId="0" animBg="1"/>
      <p:bldP spid="60" grpId="0" animBg="1"/>
      <p:bldP spid="61" grpId="0" animBg="1"/>
      <p:bldP spid="62" grpId="0" animBg="1"/>
      <p:bldP spid="63" grpId="0" animBg="1"/>
      <p:bldP spid="64" grpId="0" animBg="1"/>
      <p:bldP spid="65" grpId="0" animBg="1"/>
      <p:bldP spid="69" grpId="0" animBg="1"/>
      <p:bldP spid="70" grpId="0" animBg="1"/>
      <p:bldP spid="71" grpId="0" animBg="1"/>
      <p:bldP spid="72" grpId="0" animBg="1"/>
      <p:bldP spid="78" grpId="0" animBg="1"/>
      <p:bldP spid="79" grpId="0" animBg="1"/>
      <p:bldP spid="80" grpId="0" animBg="1"/>
      <p:bldP spid="81" grpId="0" animBg="1"/>
      <p:bldP spid="82" grpId="0"/>
      <p:bldP spid="83" grpId="0"/>
      <p:bldP spid="84" grpId="0"/>
      <p:bldP spid="85" grpId="0"/>
      <p:bldP spid="86" grpId="0"/>
      <p:bldP spid="87" grpId="0"/>
      <p:bldP spid="88" grpId="0"/>
      <p:bldP spid="89" grpId="0" animBg="1"/>
      <p:bldP spid="90" grpId="0"/>
      <p:bldP spid="93" grpId="0" animBg="1"/>
      <p:bldP spid="95" grpId="0" animBg="1"/>
      <p:bldP spid="97" grpId="0" animBg="1"/>
      <p:bldP spid="98" grpId="0"/>
      <p:bldP spid="99" grpId="0"/>
      <p:bldP spid="100" grpId="0"/>
      <p:bldP spid="101" grpId="0"/>
      <p:bldP spid="103" grpId="0" animBg="1"/>
      <p:bldP spid="106" grpId="0" animBg="1"/>
      <p:bldP spid="107" grpId="0"/>
      <p:bldP spid="108" grpId="0"/>
      <p:bldP spid="109" grpId="0" animBg="1"/>
      <p:bldP spid="111" grpId="0"/>
      <p:bldP spid="112" grpId="0"/>
      <p:bldP spid="1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88538" y="281603"/>
            <a:ext cx="10706100" cy="332399"/>
          </a:xfrm>
        </p:spPr>
        <p:txBody>
          <a:bodyPr>
            <a:normAutofit fontScale="90000"/>
          </a:bodyPr>
          <a:lstStyle/>
          <a:p>
            <a:r>
              <a:rPr lang="en-IN" sz="3100" dirty="0">
                <a:solidFill>
                  <a:schemeClr val="tx2"/>
                </a:solidFill>
                <a:latin typeface="Segoe UI" panose="020B0502040204020203" pitchFamily="34" charset="0"/>
                <a:ea typeface="Segoe UI" panose="020B0502040204020203" pitchFamily="34" charset="0"/>
                <a:cs typeface="Segoe UI" panose="020B0502040204020203" pitchFamily="34" charset="0"/>
              </a:rPr>
              <a:t>LatentView</a:t>
            </a:r>
            <a:r>
              <a:rPr lang="en-IN" sz="2400" dirty="0">
                <a:solidFill>
                  <a:srgbClr val="095879"/>
                </a:solidFill>
              </a:rPr>
              <a:t> </a:t>
            </a:r>
            <a:r>
              <a:rPr lang="en-IN" sz="3100" dirty="0">
                <a:solidFill>
                  <a:schemeClr val="tx2"/>
                </a:solidFill>
                <a:latin typeface="Segoe UI" panose="020B0502040204020203" pitchFamily="34" charset="0"/>
                <a:ea typeface="Segoe UI" panose="020B0502040204020203" pitchFamily="34" charset="0"/>
                <a:cs typeface="Segoe UI" panose="020B0502040204020203" pitchFamily="34" charset="0"/>
              </a:rPr>
              <a:t>@ Dropbox </a:t>
            </a:r>
            <a:endParaRPr lang="en-US" sz="31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4"/>
          <p:cNvSpPr txBox="1"/>
          <p:nvPr/>
        </p:nvSpPr>
        <p:spPr>
          <a:xfrm>
            <a:off x="1101877" y="6098886"/>
            <a:ext cx="9792761" cy="338554"/>
          </a:xfrm>
          <a:prstGeom prst="rect">
            <a:avLst/>
          </a:prstGeom>
          <a:solidFill>
            <a:schemeClr val="bg1">
              <a:lumMod val="85000"/>
            </a:schemeClr>
          </a:solid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defTabSz="914400">
              <a:defRPr sz="1326">
                <a:solidFill>
                  <a:schemeClr val="bg1"/>
                </a:solidFill>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defTabSz="896386"/>
            <a:r>
              <a:rPr lang="en-US" sz="1600" b="1" kern="0" dirty="0">
                <a:solidFill>
                  <a:schemeClr val="bg2">
                    <a:lumMod val="10000"/>
                  </a:schemeClr>
                </a:solidFill>
                <a:latin typeface="+mj-lt"/>
                <a:cs typeface="Segoe UI" panose="020B0502040204020203" pitchFamily="34" charset="0"/>
              </a:rPr>
              <a:t>Skills &amp; Technologies Leveraged</a:t>
            </a:r>
            <a:r>
              <a:rPr lang="en-US" sz="1600" kern="0" dirty="0">
                <a:solidFill>
                  <a:schemeClr val="bg2">
                    <a:lumMod val="10000"/>
                  </a:schemeClr>
                </a:solidFill>
                <a:latin typeface="+mj-lt"/>
                <a:cs typeface="Segoe UI" panose="020B0502040204020203" pitchFamily="34" charset="0"/>
              </a:rPr>
              <a:t> : </a:t>
            </a:r>
            <a:r>
              <a:rPr lang="en-US" sz="1600" dirty="0">
                <a:solidFill>
                  <a:schemeClr val="tx1"/>
                </a:solidFill>
                <a:latin typeface="+mj-lt"/>
              </a:rPr>
              <a:t>SQL, R, Python, JavaScript, Tableau, Redshift, Google Analytics, A/B Testing</a:t>
            </a:r>
            <a:r>
              <a:rPr lang="en-US" sz="1600" dirty="0">
                <a:latin typeface="+mj-lt"/>
              </a:rPr>
              <a:t> </a:t>
            </a:r>
            <a:endParaRPr lang="en-US" sz="1600" kern="0" dirty="0">
              <a:solidFill>
                <a:schemeClr val="bg2">
                  <a:lumMod val="10000"/>
                </a:schemeClr>
              </a:solidFill>
              <a:latin typeface="+mj-lt"/>
              <a:cs typeface="Segoe UI" panose="020B0502040204020203" pitchFamily="34" charset="0"/>
            </a:endParaRPr>
          </a:p>
        </p:txBody>
      </p:sp>
      <p:sp>
        <p:nvSpPr>
          <p:cNvPr id="4" name="Freeform: Shape 3">
            <a:extLst>
              <a:ext uri="{FF2B5EF4-FFF2-40B4-BE49-F238E27FC236}">
                <a16:creationId xmlns:a16="http://schemas.microsoft.com/office/drawing/2014/main" id="{F11B75EC-13B9-4F77-B861-F7CD41A4FD2B}"/>
              </a:ext>
            </a:extLst>
          </p:cNvPr>
          <p:cNvSpPr/>
          <p:nvPr/>
        </p:nvSpPr>
        <p:spPr>
          <a:xfrm>
            <a:off x="493874" y="1134453"/>
            <a:ext cx="3360285" cy="453625"/>
          </a:xfrm>
          <a:custGeom>
            <a:avLst/>
            <a:gdLst>
              <a:gd name="connsiteX0" fmla="*/ 0 w 3360285"/>
              <a:gd name="connsiteY0" fmla="*/ 0 h 453625"/>
              <a:gd name="connsiteX1" fmla="*/ 3360285 w 3360285"/>
              <a:gd name="connsiteY1" fmla="*/ 0 h 453625"/>
              <a:gd name="connsiteX2" fmla="*/ 3360285 w 3360285"/>
              <a:gd name="connsiteY2" fmla="*/ 453625 h 453625"/>
              <a:gd name="connsiteX3" fmla="*/ 0 w 3360285"/>
              <a:gd name="connsiteY3" fmla="*/ 453625 h 453625"/>
              <a:gd name="connsiteX4" fmla="*/ 0 w 3360285"/>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285" h="453625">
                <a:moveTo>
                  <a:pt x="0" y="0"/>
                </a:moveTo>
                <a:lnTo>
                  <a:pt x="3360285" y="0"/>
                </a:lnTo>
                <a:lnTo>
                  <a:pt x="3360285" y="453625"/>
                </a:lnTo>
                <a:lnTo>
                  <a:pt x="0" y="453625"/>
                </a:lnTo>
                <a:lnTo>
                  <a:pt x="0" y="0"/>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Revenue Analytics</a:t>
            </a:r>
          </a:p>
        </p:txBody>
      </p:sp>
      <p:sp>
        <p:nvSpPr>
          <p:cNvPr id="7" name="Freeform: Shape 6">
            <a:extLst>
              <a:ext uri="{FF2B5EF4-FFF2-40B4-BE49-F238E27FC236}">
                <a16:creationId xmlns:a16="http://schemas.microsoft.com/office/drawing/2014/main" id="{DC1482F3-EBFA-49C1-8A31-31795600110B}"/>
              </a:ext>
            </a:extLst>
          </p:cNvPr>
          <p:cNvSpPr/>
          <p:nvPr/>
        </p:nvSpPr>
        <p:spPr>
          <a:xfrm>
            <a:off x="493874" y="1588078"/>
            <a:ext cx="3360285" cy="4385019"/>
          </a:xfrm>
          <a:custGeom>
            <a:avLst/>
            <a:gdLst>
              <a:gd name="connsiteX0" fmla="*/ 0 w 3360285"/>
              <a:gd name="connsiteY0" fmla="*/ 0 h 4600457"/>
              <a:gd name="connsiteX1" fmla="*/ 3360285 w 3360285"/>
              <a:gd name="connsiteY1" fmla="*/ 0 h 4600457"/>
              <a:gd name="connsiteX2" fmla="*/ 3360285 w 3360285"/>
              <a:gd name="connsiteY2" fmla="*/ 4600457 h 4600457"/>
              <a:gd name="connsiteX3" fmla="*/ 0 w 3360285"/>
              <a:gd name="connsiteY3" fmla="*/ 4600457 h 4600457"/>
              <a:gd name="connsiteX4" fmla="*/ 0 w 3360285"/>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285" h="4600457">
                <a:moveTo>
                  <a:pt x="0" y="0"/>
                </a:moveTo>
                <a:lnTo>
                  <a:pt x="3360285" y="0"/>
                </a:lnTo>
                <a:lnTo>
                  <a:pt x="3360285" y="4600457"/>
                </a:lnTo>
                <a:lnTo>
                  <a:pt x="0" y="460045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n-lt"/>
              </a:rPr>
              <a:t>Engagement started April 2017</a:t>
            </a:r>
            <a:endParaRPr lang="en-US" sz="1400" kern="1200" dirty="0">
              <a:latin typeface="+mn-lt"/>
            </a:endParaRPr>
          </a:p>
          <a:p>
            <a:pPr marL="114300" lvl="1"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Upsells</a:t>
            </a:r>
            <a:r>
              <a:rPr lang="en-US" sz="1400" kern="1200" dirty="0">
                <a:latin typeface="+mn-lt"/>
              </a:rPr>
              <a:t>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User behavior analysis &amp; Hypothesis Validation</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n-lt"/>
              </a:rPr>
              <a:t>Exploration &amp; deep dive analysis to understand Upsells on a weekly basis  </a:t>
            </a:r>
            <a:endParaRPr lang="en-US" sz="1400" kern="1200" dirty="0">
              <a:latin typeface="+mn-lt"/>
            </a:endParaRPr>
          </a:p>
          <a:p>
            <a:pPr marL="228600" lvl="2"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Plus</a:t>
            </a:r>
            <a:endParaRPr lang="en-US" sz="1400" kern="1200" dirty="0">
              <a:latin typeface="+mn-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Worked with Plus Mobile Analytics to design, monitor A/B tests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Ideation to improve Plus Mobile Revenue &amp; forecast incremental Revenue </a:t>
            </a:r>
          </a:p>
          <a:p>
            <a:pPr marL="228600" lvl="2"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OQ &amp; NQ</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OQ Email Infra Opportunity Models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Actions that leads to conversion of free users to paid users</a:t>
            </a:r>
            <a:endParaRPr lang="en-US" sz="1400" b="1" kern="1200" dirty="0">
              <a:latin typeface="+mn-lt"/>
            </a:endParaRPr>
          </a:p>
        </p:txBody>
      </p:sp>
      <p:sp>
        <p:nvSpPr>
          <p:cNvPr id="8" name="Freeform: Shape 7">
            <a:extLst>
              <a:ext uri="{FF2B5EF4-FFF2-40B4-BE49-F238E27FC236}">
                <a16:creationId xmlns:a16="http://schemas.microsoft.com/office/drawing/2014/main" id="{A3580D58-F17D-4BDC-8EDE-3BD7E031CF6D}"/>
              </a:ext>
            </a:extLst>
          </p:cNvPr>
          <p:cNvSpPr/>
          <p:nvPr/>
        </p:nvSpPr>
        <p:spPr>
          <a:xfrm>
            <a:off x="4308769" y="1134453"/>
            <a:ext cx="3609300" cy="453625"/>
          </a:xfrm>
          <a:custGeom>
            <a:avLst/>
            <a:gdLst>
              <a:gd name="connsiteX0" fmla="*/ 0 w 3609300"/>
              <a:gd name="connsiteY0" fmla="*/ 0 h 453625"/>
              <a:gd name="connsiteX1" fmla="*/ 3609300 w 3609300"/>
              <a:gd name="connsiteY1" fmla="*/ 0 h 453625"/>
              <a:gd name="connsiteX2" fmla="*/ 3609300 w 3609300"/>
              <a:gd name="connsiteY2" fmla="*/ 453625 h 453625"/>
              <a:gd name="connsiteX3" fmla="*/ 0 w 3609300"/>
              <a:gd name="connsiteY3" fmla="*/ 453625 h 453625"/>
              <a:gd name="connsiteX4" fmla="*/ 0 w 3609300"/>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300" h="453625">
                <a:moveTo>
                  <a:pt x="0" y="0"/>
                </a:moveTo>
                <a:lnTo>
                  <a:pt x="3609300" y="0"/>
                </a:lnTo>
                <a:lnTo>
                  <a:pt x="3609300" y="453625"/>
                </a:lnTo>
                <a:lnTo>
                  <a:pt x="0" y="453625"/>
                </a:lnTo>
                <a:lnTo>
                  <a:pt x="0" y="0"/>
                </a:lnTo>
                <a:close/>
              </a:path>
            </a:pathLst>
          </a:custGeom>
          <a:solidFill>
            <a:schemeClr val="accent6">
              <a:lumMod val="75000"/>
            </a:schemeClr>
          </a:solidFill>
          <a:ln>
            <a:noFill/>
          </a:ln>
        </p:spPr>
        <p:style>
          <a:lnRef idx="2">
            <a:scrgbClr r="0" g="0" b="0"/>
          </a:lnRef>
          <a:fillRef idx="1">
            <a:scrgbClr r="0" g="0" b="0"/>
          </a:fillRef>
          <a:effectRef idx="0">
            <a:schemeClr val="accent4">
              <a:hueOff val="-4035492"/>
              <a:satOff val="-22794"/>
              <a:lumOff val="-11765"/>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Marketing Analytics</a:t>
            </a:r>
          </a:p>
        </p:txBody>
      </p:sp>
      <p:sp>
        <p:nvSpPr>
          <p:cNvPr id="9" name="Freeform: Shape 8">
            <a:extLst>
              <a:ext uri="{FF2B5EF4-FFF2-40B4-BE49-F238E27FC236}">
                <a16:creationId xmlns:a16="http://schemas.microsoft.com/office/drawing/2014/main" id="{05AD35DD-7AFB-43EB-8F64-6BF15C5F3AB1}"/>
              </a:ext>
            </a:extLst>
          </p:cNvPr>
          <p:cNvSpPr/>
          <p:nvPr/>
        </p:nvSpPr>
        <p:spPr>
          <a:xfrm>
            <a:off x="4298400" y="1588078"/>
            <a:ext cx="3642164" cy="4385019"/>
          </a:xfrm>
          <a:custGeom>
            <a:avLst/>
            <a:gdLst>
              <a:gd name="connsiteX0" fmla="*/ 0 w 3642164"/>
              <a:gd name="connsiteY0" fmla="*/ 0 h 4600457"/>
              <a:gd name="connsiteX1" fmla="*/ 3642164 w 3642164"/>
              <a:gd name="connsiteY1" fmla="*/ 0 h 4600457"/>
              <a:gd name="connsiteX2" fmla="*/ 3642164 w 3642164"/>
              <a:gd name="connsiteY2" fmla="*/ 4600457 h 4600457"/>
              <a:gd name="connsiteX3" fmla="*/ 0 w 3642164"/>
              <a:gd name="connsiteY3" fmla="*/ 4600457 h 4600457"/>
              <a:gd name="connsiteX4" fmla="*/ 0 w 3642164"/>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164" h="4600457">
                <a:moveTo>
                  <a:pt x="0" y="0"/>
                </a:moveTo>
                <a:lnTo>
                  <a:pt x="3642164" y="0"/>
                </a:lnTo>
                <a:lnTo>
                  <a:pt x="3642164" y="4600457"/>
                </a:lnTo>
                <a:lnTo>
                  <a:pt x="0" y="4600457"/>
                </a:lnTo>
                <a:lnTo>
                  <a:pt x="0" y="0"/>
                </a:lnTo>
                <a:close/>
              </a:path>
            </a:pathLst>
          </a:custGeom>
          <a:solidFill>
            <a:schemeClr val="accent6">
              <a:lumMod val="60000"/>
              <a:lumOff val="40000"/>
            </a:schemeClr>
          </a:solidFill>
        </p:spPr>
        <p:style>
          <a:lnRef idx="2">
            <a:schemeClr val="accent4">
              <a:tint val="40000"/>
              <a:alpha val="90000"/>
              <a:hueOff val="-3981232"/>
              <a:satOff val="-20145"/>
              <a:lumOff val="-3131"/>
              <a:alphaOff val="0"/>
            </a:schemeClr>
          </a:lnRef>
          <a:fillRef idx="1">
            <a:scrgbClr r="0" g="0" b="0"/>
          </a:fillRef>
          <a:effectRef idx="0">
            <a:schemeClr val="accent4">
              <a:tint val="40000"/>
              <a:alpha val="90000"/>
              <a:hueOff val="-3981232"/>
              <a:satOff val="-20145"/>
              <a:lumOff val="-3131"/>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j-lt"/>
              </a:rPr>
              <a:t>Engagement started July 2017</a:t>
            </a:r>
            <a:endParaRPr lang="en-US" sz="1400" kern="1200" dirty="0">
              <a:solidFill>
                <a:schemeClr val="tx1"/>
              </a:solidFill>
            </a:endParaRP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Paper Analytics </a:t>
            </a:r>
            <a:endParaRPr lang="en-US" sz="1400" kern="1200" dirty="0"/>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User Segmentation &amp; Campaign Lift Analysis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In-depth analysis to understand trends &amp; drivers of Paper performance</a:t>
            </a:r>
          </a:p>
          <a:p>
            <a:pPr marL="228600" lvl="2" indent="-114300" algn="l" defTabSz="622300">
              <a:lnSpc>
                <a:spcPct val="90000"/>
              </a:lnSpc>
              <a:spcBef>
                <a:spcPct val="0"/>
              </a:spcBef>
              <a:spcAft>
                <a:spcPct val="15000"/>
              </a:spcAft>
              <a:buChar char="•"/>
            </a:pPr>
            <a:endParaRPr lang="en-US" sz="1400" kern="1200" dirty="0">
              <a:solidFill>
                <a:schemeClr val="tx1"/>
              </a:solidFill>
              <a:latin typeface="+mj-lt"/>
            </a:endParaRPr>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Brand Campaign: </a:t>
            </a:r>
            <a:endParaRPr lang="en-US" sz="1400" kern="1200" dirty="0">
              <a:solidFill>
                <a:schemeClr val="tx1"/>
              </a:solidFill>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Monitor success metrics on daily basis &amp; pattern analysis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Measure new sessions to the homepage &amp; assessment of traffic quality based on session time in website</a:t>
            </a:r>
          </a:p>
          <a:p>
            <a:pPr marL="114300" lvl="1" indent="-114300" algn="l" defTabSz="622300">
              <a:lnSpc>
                <a:spcPct val="90000"/>
              </a:lnSpc>
              <a:spcBef>
                <a:spcPct val="0"/>
              </a:spcBef>
              <a:spcAft>
                <a:spcPct val="15000"/>
              </a:spcAft>
              <a:buChar char="•"/>
            </a:pPr>
            <a:endParaRPr lang="en-US" sz="1400" kern="1200" dirty="0">
              <a:solidFill>
                <a:schemeClr val="tx1"/>
              </a:solidFill>
              <a:latin typeface="+mj-lt"/>
            </a:endParaRPr>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Campaign Attribution</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Providing traffic attribution for marketing campaigns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Built dashboard to show conversion discrepancy across different data-sources</a:t>
            </a:r>
          </a:p>
        </p:txBody>
      </p:sp>
      <p:sp>
        <p:nvSpPr>
          <p:cNvPr id="10" name="Freeform: Shape 9">
            <a:extLst>
              <a:ext uri="{FF2B5EF4-FFF2-40B4-BE49-F238E27FC236}">
                <a16:creationId xmlns:a16="http://schemas.microsoft.com/office/drawing/2014/main" id="{78233520-D750-49DF-B00C-A5C951E26F87}"/>
              </a:ext>
            </a:extLst>
          </p:cNvPr>
          <p:cNvSpPr/>
          <p:nvPr/>
        </p:nvSpPr>
        <p:spPr>
          <a:xfrm>
            <a:off x="8366896" y="1134453"/>
            <a:ext cx="3109187" cy="453625"/>
          </a:xfrm>
          <a:custGeom>
            <a:avLst/>
            <a:gdLst>
              <a:gd name="connsiteX0" fmla="*/ 0 w 3109187"/>
              <a:gd name="connsiteY0" fmla="*/ 0 h 453625"/>
              <a:gd name="connsiteX1" fmla="*/ 3109187 w 3109187"/>
              <a:gd name="connsiteY1" fmla="*/ 0 h 453625"/>
              <a:gd name="connsiteX2" fmla="*/ 3109187 w 3109187"/>
              <a:gd name="connsiteY2" fmla="*/ 453625 h 453625"/>
              <a:gd name="connsiteX3" fmla="*/ 0 w 3109187"/>
              <a:gd name="connsiteY3" fmla="*/ 453625 h 453625"/>
              <a:gd name="connsiteX4" fmla="*/ 0 w 310918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187" h="453625">
                <a:moveTo>
                  <a:pt x="0" y="0"/>
                </a:moveTo>
                <a:lnTo>
                  <a:pt x="3109187" y="0"/>
                </a:lnTo>
                <a:lnTo>
                  <a:pt x="3109187" y="453625"/>
                </a:lnTo>
                <a:lnTo>
                  <a:pt x="0" y="453625"/>
                </a:lnTo>
                <a:lnTo>
                  <a:pt x="0" y="0"/>
                </a:lnTo>
                <a:close/>
              </a:path>
            </a:pathLst>
          </a:custGeom>
          <a:solidFill>
            <a:srgbClr val="4BAEFF"/>
          </a:solidFill>
          <a:ln>
            <a:noFill/>
          </a:ln>
        </p:spPr>
        <p:style>
          <a:lnRef idx="2">
            <a:scrgbClr r="0" g="0" b="0"/>
          </a:lnRef>
          <a:fillRef idx="1">
            <a:scrgbClr r="0" g="0" b="0"/>
          </a:fillRef>
          <a:effectRef idx="0">
            <a:schemeClr val="accent4">
              <a:hueOff val="-8070984"/>
              <a:satOff val="-45588"/>
              <a:lumOff val="-23529"/>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 Data Engineering</a:t>
            </a:r>
            <a:endParaRPr lang="en-US" sz="2000" b="1" kern="1200" dirty="0">
              <a:solidFill>
                <a:schemeClr val="tx1"/>
              </a:solidFill>
              <a:latin typeface="+mj-lt"/>
            </a:endParaRPr>
          </a:p>
        </p:txBody>
      </p:sp>
      <p:sp>
        <p:nvSpPr>
          <p:cNvPr id="11" name="Freeform: Shape 10">
            <a:extLst>
              <a:ext uri="{FF2B5EF4-FFF2-40B4-BE49-F238E27FC236}">
                <a16:creationId xmlns:a16="http://schemas.microsoft.com/office/drawing/2014/main" id="{C5E2F1D8-3F9A-4598-B602-99781C6D38BA}"/>
              </a:ext>
            </a:extLst>
          </p:cNvPr>
          <p:cNvSpPr/>
          <p:nvPr/>
        </p:nvSpPr>
        <p:spPr>
          <a:xfrm>
            <a:off x="8366896" y="1588078"/>
            <a:ext cx="3109187" cy="4385019"/>
          </a:xfrm>
          <a:custGeom>
            <a:avLst/>
            <a:gdLst>
              <a:gd name="connsiteX0" fmla="*/ 0 w 3109187"/>
              <a:gd name="connsiteY0" fmla="*/ 0 h 4600457"/>
              <a:gd name="connsiteX1" fmla="*/ 3109187 w 3109187"/>
              <a:gd name="connsiteY1" fmla="*/ 0 h 4600457"/>
              <a:gd name="connsiteX2" fmla="*/ 3109187 w 3109187"/>
              <a:gd name="connsiteY2" fmla="*/ 4600457 h 4600457"/>
              <a:gd name="connsiteX3" fmla="*/ 0 w 3109187"/>
              <a:gd name="connsiteY3" fmla="*/ 4600457 h 4600457"/>
              <a:gd name="connsiteX4" fmla="*/ 0 w 3109187"/>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187" h="4600457">
                <a:moveTo>
                  <a:pt x="0" y="0"/>
                </a:moveTo>
                <a:lnTo>
                  <a:pt x="3109187" y="0"/>
                </a:lnTo>
                <a:lnTo>
                  <a:pt x="3109187" y="4600457"/>
                </a:lnTo>
                <a:lnTo>
                  <a:pt x="0" y="4600457"/>
                </a:lnTo>
                <a:lnTo>
                  <a:pt x="0" y="0"/>
                </a:lnTo>
                <a:close/>
              </a:path>
            </a:pathLst>
          </a:custGeom>
          <a:solidFill>
            <a:srgbClr val="CCECFF">
              <a:alpha val="90000"/>
            </a:srgbClr>
          </a:solidFill>
        </p:spPr>
        <p:style>
          <a:lnRef idx="2">
            <a:schemeClr val="accent4">
              <a:tint val="40000"/>
              <a:alpha val="90000"/>
              <a:hueOff val="-7962465"/>
              <a:satOff val="-40290"/>
              <a:lumOff val="-6262"/>
              <a:alphaOff val="0"/>
            </a:schemeClr>
          </a:lnRef>
          <a:fillRef idx="1">
            <a:scrgbClr r="0" g="0" b="0"/>
          </a:fillRef>
          <a:effectRef idx="0">
            <a:schemeClr val="accent4">
              <a:tint val="40000"/>
              <a:alpha val="90000"/>
              <a:hueOff val="-7962465"/>
              <a:satOff val="-40290"/>
              <a:lumOff val="-6262"/>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j-lt"/>
              </a:rPr>
              <a:t>Engagement started Nov 2017</a:t>
            </a:r>
            <a:endParaRPr lang="en-US" sz="1400" kern="1200" dirty="0">
              <a:latin typeface="+mj-lt"/>
            </a:endParaRP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Data Marts</a:t>
            </a:r>
            <a:endParaRPr lang="en-US" sz="1400" kern="1200" dirty="0">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Creating multiple Business specific Datamarts for Revenue Analytics team</a:t>
            </a:r>
          </a:p>
          <a:p>
            <a:pPr marL="228600" lvl="2" indent="-114300" algn="l" defTabSz="622300">
              <a:lnSpc>
                <a:spcPct val="90000"/>
              </a:lnSpc>
              <a:spcBef>
                <a:spcPct val="0"/>
              </a:spcBef>
              <a:spcAft>
                <a:spcPct val="15000"/>
              </a:spcAft>
              <a:buChar char="•"/>
            </a:pPr>
            <a:endParaRPr lang="en-US" sz="1400" b="1"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Data Pipelines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Building pipelines to lift &amp; shift data from Hive to Redshift</a:t>
            </a:r>
            <a:endParaRPr lang="en-US" sz="1400" b="1" kern="1200" dirty="0">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Scheduling &amp; Maintaining Data Pipelines using Airflow</a:t>
            </a:r>
            <a:endParaRPr lang="en-US" sz="1400" b="1" kern="1200" dirty="0">
              <a:latin typeface="+mj-lt"/>
            </a:endParaRPr>
          </a:p>
          <a:p>
            <a:pPr marL="228600" lvl="2" indent="-114300" algn="l" defTabSz="622300">
              <a:lnSpc>
                <a:spcPct val="90000"/>
              </a:lnSpc>
              <a:spcBef>
                <a:spcPct val="0"/>
              </a:spcBef>
              <a:spcAft>
                <a:spcPct val="15000"/>
              </a:spcAft>
              <a:buChar char="•"/>
            </a:pPr>
            <a:endParaRPr lang="en-US" sz="1400" b="1"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Master Directory</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Designing Master Directory by consolidating Fact &amp; Dimension tables</a:t>
            </a:r>
          </a:p>
        </p:txBody>
      </p:sp>
      <p:sp>
        <p:nvSpPr>
          <p:cNvPr id="5" name="TextBox 4">
            <a:extLst>
              <a:ext uri="{FF2B5EF4-FFF2-40B4-BE49-F238E27FC236}">
                <a16:creationId xmlns:a16="http://schemas.microsoft.com/office/drawing/2014/main" id="{6A855E5F-80BA-4782-9EA0-872AC4AF496B}"/>
              </a:ext>
            </a:extLst>
          </p:cNvPr>
          <p:cNvSpPr txBox="1"/>
          <p:nvPr/>
        </p:nvSpPr>
        <p:spPr>
          <a:xfrm>
            <a:off x="323334" y="649579"/>
            <a:ext cx="11349846" cy="430887"/>
          </a:xfrm>
          <a:prstGeom prst="rect">
            <a:avLst/>
          </a:prstGeom>
          <a:noFill/>
        </p:spPr>
        <p:txBody>
          <a:bodyPr wrap="square" rtlCol="0">
            <a:spAutoFit/>
          </a:bodyPr>
          <a:lstStyle/>
          <a:p>
            <a:r>
              <a:rPr lang="en-US" sz="2200" i="1" dirty="0"/>
              <a:t>LatentView has executed critical initiatives across multiple products and groups at Dropbox</a:t>
            </a:r>
          </a:p>
        </p:txBody>
      </p:sp>
      <p:sp>
        <p:nvSpPr>
          <p:cNvPr id="6" name="Footer Placeholder 3">
            <a:extLst>
              <a:ext uri="{FF2B5EF4-FFF2-40B4-BE49-F238E27FC236}">
                <a16:creationId xmlns:a16="http://schemas.microsoft.com/office/drawing/2014/main" id="{EED8549A-6D26-456F-901D-1916E9DC1BD6}"/>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200412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17849"/>
          </a:xfrm>
          <a:prstGeom prst="rect">
            <a:avLst/>
          </a:prstGeom>
          <a:noFill/>
        </p:spPr>
        <p:txBody>
          <a:bodyPr wrap="square" lIns="89558" tIns="44780" rIns="89558" bIns="44780" rtlCol="0">
            <a:spAutoFit/>
          </a:bodyPr>
          <a:lstStyle/>
          <a:p>
            <a:pPr algn="ctr" defTabSz="1210112"/>
            <a:r>
              <a:rPr lang="en-IN" sz="4313" dirty="0">
                <a:solidFill>
                  <a:srgbClr val="FFFFFF"/>
                </a:solidFill>
                <a:latin typeface="Segoe UI"/>
                <a:cs typeface="Segoe UI"/>
              </a:rPr>
              <a:t>2. Background and Objectives</a:t>
            </a:r>
          </a:p>
          <a:p>
            <a:pPr algn="ctr" defTabSz="1210112"/>
            <a:endParaRPr lang="en-IN" sz="4313" dirty="0">
              <a:solidFill>
                <a:srgbClr val="FFFFFF"/>
              </a:solidFill>
              <a:latin typeface="Segoe UI"/>
              <a:cs typeface="Segoe UI"/>
            </a:endParaRPr>
          </a:p>
        </p:txBody>
      </p:sp>
    </p:spTree>
    <p:extLst>
      <p:ext uri="{BB962C8B-B14F-4D97-AF65-F5344CB8AC3E}">
        <p14:creationId xmlns:p14="http://schemas.microsoft.com/office/powerpoint/2010/main" val="8462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2F3542"/>
      </a:accent1>
      <a:accent2>
        <a:srgbClr val="42847A"/>
      </a:accent2>
      <a:accent3>
        <a:srgbClr val="767171"/>
      </a:accent3>
      <a:accent4>
        <a:srgbClr val="9CDAAB"/>
      </a:accent4>
      <a:accent5>
        <a:srgbClr val="7F7F7F"/>
      </a:accent5>
      <a:accent6>
        <a:srgbClr val="FFD965"/>
      </a:accent6>
      <a:hlink>
        <a:srgbClr val="73809B"/>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
      <a:dk1>
        <a:srgbClr val="000000"/>
      </a:dk1>
      <a:lt1>
        <a:srgbClr val="FFFFFF"/>
      </a:lt1>
      <a:dk2>
        <a:srgbClr val="44546A"/>
      </a:dk2>
      <a:lt2>
        <a:srgbClr val="E7E6E6"/>
      </a:lt2>
      <a:accent1>
        <a:srgbClr val="2F3542"/>
      </a:accent1>
      <a:accent2>
        <a:srgbClr val="42847A"/>
      </a:accent2>
      <a:accent3>
        <a:srgbClr val="767171"/>
      </a:accent3>
      <a:accent4>
        <a:srgbClr val="9CDAAB"/>
      </a:accent4>
      <a:accent5>
        <a:srgbClr val="7F7F7F"/>
      </a:accent5>
      <a:accent6>
        <a:srgbClr val="FFD965"/>
      </a:accent6>
      <a:hlink>
        <a:srgbClr val="73809B"/>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33638</TotalTime>
  <Words>6760</Words>
  <Application>Microsoft Office PowerPoint</Application>
  <PresentationFormat>Widescreen</PresentationFormat>
  <Paragraphs>1252</Paragraphs>
  <Slides>59</Slides>
  <Notes>20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59</vt:i4>
      </vt:variant>
    </vt:vector>
  </HeadingPairs>
  <TitlesOfParts>
    <vt:vector size="80" baseType="lpstr">
      <vt:lpstr>MS PGothic</vt:lpstr>
      <vt:lpstr>MS PGothic</vt:lpstr>
      <vt:lpstr>游ゴシック</vt:lpstr>
      <vt:lpstr>Arial</vt:lpstr>
      <vt:lpstr>Asap</vt:lpstr>
      <vt:lpstr>Calibri</vt:lpstr>
      <vt:lpstr>Calibri Light</vt:lpstr>
      <vt:lpstr>Courier New</vt:lpstr>
      <vt:lpstr>Fira Sans</vt:lpstr>
      <vt:lpstr>Garamond</vt:lpstr>
      <vt:lpstr>Lucida Sans</vt:lpstr>
      <vt:lpstr>Mangal</vt:lpstr>
      <vt:lpstr>Segoe UI</vt:lpstr>
      <vt:lpstr>Segoe UI Light</vt:lpstr>
      <vt:lpstr>Segoe UI Semibold</vt:lpstr>
      <vt:lpstr>Symbol</vt:lpstr>
      <vt:lpstr>Times New Roman</vt:lpstr>
      <vt:lpstr>Verdana</vt:lpstr>
      <vt:lpstr>Wingdings</vt:lpstr>
      <vt:lpstr>1_Office Theme</vt:lpstr>
      <vt:lpstr>2_Office Theme</vt:lpstr>
      <vt:lpstr>PowerPoint Presentation</vt:lpstr>
      <vt:lpstr>Agenda</vt:lpstr>
      <vt:lpstr>PowerPoint Presentation</vt:lpstr>
      <vt:lpstr>LatentView at a Glance</vt:lpstr>
      <vt:lpstr>Who we work with</vt:lpstr>
      <vt:lpstr>Why we are different</vt:lpstr>
      <vt:lpstr>Key Capabilities</vt:lpstr>
      <vt:lpstr>LatentView @ Dropbox </vt:lpstr>
      <vt:lpstr>PowerPoint Presentation</vt:lpstr>
      <vt:lpstr>Dropbox – Current Data Ecosystem and Processes</vt:lpstr>
      <vt:lpstr>Dropbox – Key Challenges</vt:lpstr>
      <vt:lpstr>Dropbox – Solution Objectives and Scope</vt:lpstr>
      <vt:lpstr>Dropbox – Expectations from Vendor Partner</vt:lpstr>
      <vt:lpstr>PowerPoint Presentation</vt:lpstr>
      <vt:lpstr>Current Architecture</vt:lpstr>
      <vt:lpstr>Proposed Solution Architecture</vt:lpstr>
      <vt:lpstr>Proposed Technology Options</vt:lpstr>
      <vt:lpstr>Future Roadmap</vt:lpstr>
      <vt:lpstr>1. Metrics Foundry</vt:lpstr>
      <vt:lpstr>2. ETL &amp; Data Pipelines</vt:lpstr>
      <vt:lpstr>3. Data Mart </vt:lpstr>
      <vt:lpstr>4. Data Governance </vt:lpstr>
      <vt:lpstr>Project Execution Plan</vt:lpstr>
      <vt:lpstr>PowerPoint Presentation</vt:lpstr>
      <vt:lpstr>Project Timelines</vt:lpstr>
      <vt:lpstr>Proposed Team Structure Options &amp; Pricing</vt:lpstr>
      <vt:lpstr>PowerPoint Presentation</vt:lpstr>
      <vt:lpstr>PowerPoint Presentation</vt:lpstr>
      <vt:lpstr>PowerPoint Presentation</vt:lpstr>
      <vt:lpstr>2. Build for Diverse Analytics Needs with Workload-centric Architectures</vt:lpstr>
      <vt:lpstr>3. Fuse All Data for Deeper and Meaningful Connections</vt:lpstr>
      <vt:lpstr>4. Design Data Architecture for Scalable Systems</vt:lpstr>
      <vt:lpstr>5. Bridging New Age &amp; Legacy Technologies</vt:lpstr>
      <vt:lpstr>PowerPoint Presentation</vt:lpstr>
      <vt:lpstr>Case Study 1: Centralized ground truth enabled enterprise data lake</vt:lpstr>
      <vt:lpstr>PowerPoint Presentation</vt:lpstr>
      <vt:lpstr>Case Study 3: Robust, scalable data platform for analytics</vt:lpstr>
      <vt:lpstr>Case Study 4: Integrated platform for tracking digital metrics</vt:lpstr>
      <vt:lpstr>PowerPoint Presentation</vt:lpstr>
      <vt:lpstr>Comparison of Technology Options for the Proposed Solution</vt:lpstr>
      <vt:lpstr>Expectations from Dropbox</vt:lpstr>
      <vt:lpstr>PowerPoint Presentation</vt:lpstr>
      <vt:lpstr>Case Study 1: Centralized ground truth enabled enterprise data lake</vt:lpstr>
      <vt:lpstr>Case Study 1: Centralized ground truth enabled enterprise data lake</vt:lpstr>
      <vt:lpstr>Case Study 1: Centralized ground truth enabled enterprise data lake</vt:lpstr>
      <vt:lpstr>Case Study 1: Centralized ground truth enabled enterprise data lake</vt:lpstr>
      <vt:lpstr>Case Study 2: Metric identification &amp; visualization of real-time purchase trends</vt:lpstr>
      <vt:lpstr>Case Study 2: Metric identification &amp; visualization of real-time purchase trends</vt:lpstr>
      <vt:lpstr>Case Study 2: Metric identification &amp; visualization of real-time purchase trends</vt:lpstr>
      <vt:lpstr>Case Study 2: Metric identification &amp; visualization of real-time purchase trends</vt:lpstr>
      <vt:lpstr>Case Study 3: Robust scalable data platform for analytics</vt:lpstr>
      <vt:lpstr>Case Study 3: Robust scalable data platform for analytics</vt:lpstr>
      <vt:lpstr>Case Study 3: Robust scalable data platform for analytics</vt:lpstr>
      <vt:lpstr>Case Study 3: Robust scalable data platform for analytics</vt:lpstr>
      <vt:lpstr>Case Study 4: Integrated platform for tracking digital metrics</vt:lpstr>
      <vt:lpstr>Case Study 4: Integrated platform for tracking digital metrics</vt:lpstr>
      <vt:lpstr>Case Study 4: Integrated platform for tracking digital metrics</vt:lpstr>
      <vt:lpstr>Case Study 4: Integrated platform for tracking digital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Vijaya Sundara Pandiyan Ganesan</dc:creator>
  <cp:lastModifiedBy>paresh.chiney</cp:lastModifiedBy>
  <cp:revision>1587</cp:revision>
  <cp:lastPrinted>2017-11-24T13:21:43Z</cp:lastPrinted>
  <dcterms:created xsi:type="dcterms:W3CDTF">2016-11-01T18:06:54Z</dcterms:created>
  <dcterms:modified xsi:type="dcterms:W3CDTF">2018-01-22T20:40:21Z</dcterms:modified>
</cp:coreProperties>
</file>